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26"/>
  </p:notesMasterIdLst>
  <p:handoutMasterIdLst>
    <p:handoutMasterId r:id="rId27"/>
  </p:handout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7" r:id="rId14"/>
    <p:sldId id="272" r:id="rId15"/>
    <p:sldId id="278" r:id="rId16"/>
    <p:sldId id="279" r:id="rId17"/>
    <p:sldId id="280" r:id="rId18"/>
    <p:sldId id="281" r:id="rId19"/>
    <p:sldId id="282" r:id="rId20"/>
    <p:sldId id="283" r:id="rId21"/>
    <p:sldId id="284" r:id="rId22"/>
    <p:sldId id="289" r:id="rId23"/>
    <p:sldId id="291" r:id="rId24"/>
    <p:sldId id="290" r:id="rId2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B3B"/>
    <a:srgbClr val="474747"/>
    <a:srgbClr val="0089C3"/>
    <a:srgbClr val="0074B4"/>
    <a:srgbClr val="C20D20"/>
    <a:srgbClr val="A6CD66"/>
    <a:srgbClr val="19C0E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2" autoAdjust="0"/>
    <p:restoredTop sz="94574" autoAdjust="0"/>
  </p:normalViewPr>
  <p:slideViewPr>
    <p:cSldViewPr>
      <p:cViewPr>
        <p:scale>
          <a:sx n="80" d="100"/>
          <a:sy n="80" d="100"/>
        </p:scale>
        <p:origin x="-1080"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4EE00AE9-CEC6-6146-BB9B-2DF107C47BD3}" type="datetimeFigureOut">
              <a:rPr lang="en-US"/>
              <a:pPr>
                <a:defRPr/>
              </a:pPr>
              <a:t>9/9/2014</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47A7EBF8-8745-0F43-83B9-70163C25F8A5}" type="slidenum">
              <a:rPr lang="en-US"/>
              <a:pPr>
                <a:defRPr/>
              </a:pPr>
              <a:t>‹#›</a:t>
            </a:fld>
            <a:endParaRPr lang="en-US"/>
          </a:p>
        </p:txBody>
      </p:sp>
    </p:spTree>
    <p:extLst>
      <p:ext uri="{BB962C8B-B14F-4D97-AF65-F5344CB8AC3E}">
        <p14:creationId xmlns="" xmlns:p14="http://schemas.microsoft.com/office/powerpoint/2010/main" val="4093781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B9BA7AF-7F48-A742-8D57-B3180EB40A7E}" type="datetimeFigureOut">
              <a:rPr lang="en-US"/>
              <a:pPr>
                <a:defRPr/>
              </a:pPr>
              <a:t>9/9/2014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ga-IE" noProof="0" smtClean="0"/>
              <a:t>Click to edit Master text styles</a:t>
            </a:r>
          </a:p>
          <a:p>
            <a:pPr lvl="1"/>
            <a:r>
              <a:rPr lang="ga-IE" noProof="0" smtClean="0"/>
              <a:t>Second level</a:t>
            </a:r>
          </a:p>
          <a:p>
            <a:pPr lvl="2"/>
            <a:r>
              <a:rPr lang="ga-IE" noProof="0" smtClean="0"/>
              <a:t>Third level</a:t>
            </a:r>
          </a:p>
          <a:p>
            <a:pPr lvl="3"/>
            <a:r>
              <a:rPr lang="ga-IE" noProof="0" smtClean="0"/>
              <a:t>Fourth level</a:t>
            </a:r>
          </a:p>
          <a:p>
            <a:pPr lvl="4"/>
            <a:r>
              <a:rPr lang="ga-IE"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5E270AF-38F9-D14E-8F80-ED486761B82F}" type="slidenum">
              <a:rPr lang="en-US"/>
              <a:pPr>
                <a:defRPr/>
              </a:pPr>
              <a:t>‹#›</a:t>
            </a:fld>
            <a:endParaRPr lang="en-US"/>
          </a:p>
        </p:txBody>
      </p:sp>
    </p:spTree>
    <p:extLst>
      <p:ext uri="{BB962C8B-B14F-4D97-AF65-F5344CB8AC3E}">
        <p14:creationId xmlns="" xmlns:p14="http://schemas.microsoft.com/office/powerpoint/2010/main" val="337062803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E270AF-38F9-D14E-8F80-ED486761B82F}"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DWorks7/Clients/LEO/LEO_Brand_Assets/DESIGN_EXAMPLES/LEO_BRAND/LEO_PPT/JPEGS/LEO_PPT_Title.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DWorks7/Clients/LEO/Identity_Guidelines/DesignExamples/LEO_PPT/JPEGS/LEO_PPT_ThankYou.jpg" TargetMode="External"/><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DWorks7/Clients/LEO/LEO_Brand_Assets/DESIGN_EXAMPLES/LEO_BRAND/LEO_PPT/JPEGS/LEO_PPT_Title.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DWorks7/Clients/LEO/LEO_Brand_Assets/DESIGN_EXAMPLES/LEO_BRAND/LEO_PPT/JPEGS/LEO_PPT_Title_Local.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DWorks7/Clients/LEO/LEO_Brand_Assets/DESIGN_EXAMPLES/LEO_BRAND/LEO_PPT/JPEGS/LEO_PPT_Title_Local.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Users/DWorks7/Clients/LEO/Identity_Guidelines/DesignExamples/LEO_PPT/JPEGS/LEO_PPT_design_green.jpg"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Users/DWorks7/Clients/LEO/Identity_Guidelines/DesignExamples/LEO_PPT/JPEGS/LEO_PPT_ThankYou.jpg" TargetMode="External"/><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DWorks7/Clients/LEO/Identity_Guidelines/DesignExamples/LEO_PPT/JPEGS/LEO_PPT_design_green.jpg"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DWorks7/Clients/LEO/Identity_Guidelines/DesignExamples/LEO_PPT/JPEGS/LEO_PPT_gradient.jpg"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DWorks7/Clients/LEO/Identity_Guidelines/DesignExamples/LEO_PPT/JPEGS/LEO_PPT_design_green.jpg"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LEO_PPT_Title.jpg" descr="/Users/DWorks7/Clients/LEO/LEO_Brand_Assets/DESIGN_EXAMPLES/LEO_BRAND/LEO_PPT/JPEGS/LEO_PPT_Title.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ctrTitle" hasCustomPrompt="1"/>
          </p:nvPr>
        </p:nvSpPr>
        <p:spPr>
          <a:xfrm>
            <a:off x="755576" y="1988840"/>
            <a:ext cx="5040560" cy="1296144"/>
          </a:xfrm>
          <a:noFill/>
          <a:ln>
            <a:noFill/>
          </a:ln>
        </p:spPr>
        <p:txBody>
          <a:bodyPr anchor="t">
            <a:noAutofit/>
          </a:bodyPr>
          <a:lstStyle>
            <a:lvl1pPr>
              <a:defRPr sz="3400" baseline="0">
                <a:solidFill>
                  <a:schemeClr val="bg1"/>
                </a:solidFill>
                <a:latin typeface="Calibri"/>
                <a:cs typeface="Calibri"/>
              </a:defRPr>
            </a:lvl1pPr>
          </a:lstStyle>
          <a:p>
            <a:r>
              <a:rPr lang="en-GB" dirty="0" smtClean="0"/>
              <a:t>Local Enterprise Office Tipperary </a:t>
            </a:r>
            <a:endParaRPr lang="en-IE" dirty="0"/>
          </a:p>
        </p:txBody>
      </p:sp>
      <p:sp>
        <p:nvSpPr>
          <p:cNvPr id="11" name="Text Placeholder 9"/>
          <p:cNvSpPr>
            <a:spLocks noGrp="1"/>
          </p:cNvSpPr>
          <p:nvPr>
            <p:ph type="body" sz="quarter" idx="13" hasCustomPrompt="1"/>
          </p:nvPr>
        </p:nvSpPr>
        <p:spPr>
          <a:xfrm>
            <a:off x="827584" y="4149080"/>
            <a:ext cx="4176464" cy="1008112"/>
          </a:xfrm>
          <a:ln>
            <a:noFill/>
          </a:ln>
        </p:spPr>
        <p:txBody>
          <a:bodyPr/>
          <a:lstStyle>
            <a:lvl1pPr>
              <a:defRPr sz="1800">
                <a:solidFill>
                  <a:schemeClr val="bg1"/>
                </a:solidFill>
                <a:latin typeface="Calibri"/>
                <a:cs typeface="Calibri"/>
              </a:defRPr>
            </a:lvl1pPr>
            <a:lvl2pPr marL="0" indent="0">
              <a:lnSpc>
                <a:spcPct val="130000"/>
              </a:lnSpc>
              <a:buNone/>
              <a:defRPr sz="1600">
                <a:solidFill>
                  <a:schemeClr val="bg1"/>
                </a:solidFill>
                <a:latin typeface="Calibri"/>
                <a:cs typeface="Calibri"/>
              </a:defRPr>
            </a:lvl2pPr>
          </a:lstStyle>
          <a:p>
            <a:pPr lvl="0"/>
            <a:r>
              <a:rPr lang="en-GB" dirty="0" smtClean="0"/>
              <a:t>16 June 2014</a:t>
            </a:r>
            <a:endParaRPr lang="ga-IE" dirty="0" smtClean="0"/>
          </a:p>
        </p:txBody>
      </p:sp>
    </p:spTree>
    <p:extLst>
      <p:ext uri="{BB962C8B-B14F-4D97-AF65-F5344CB8AC3E}">
        <p14:creationId xmlns="" xmlns:p14="http://schemas.microsoft.com/office/powerpoint/2010/main" val="94107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71600" y="332656"/>
            <a:ext cx="5832648" cy="504056"/>
          </a:xfrm>
          <a:prstGeom prst="rect">
            <a:avLst/>
          </a:prstGeom>
        </p:spPr>
        <p:txBody>
          <a:bodyPr rtlCol="0">
            <a:normAutofit/>
          </a:bodyPr>
          <a:lstStyle/>
          <a:p>
            <a:r>
              <a:rPr lang="ga-IE" smtClean="0"/>
              <a:t>Click to edit Master title style</a:t>
            </a:r>
            <a:endParaRPr lang="en-IE" dirty="0"/>
          </a:p>
        </p:txBody>
      </p:sp>
      <p:sp>
        <p:nvSpPr>
          <p:cNvPr id="8" name="Text Placeholder 12"/>
          <p:cNvSpPr>
            <a:spLocks noGrp="1"/>
          </p:cNvSpPr>
          <p:nvPr>
            <p:ph type="body" sz="quarter" idx="12"/>
          </p:nvPr>
        </p:nvSpPr>
        <p:spPr>
          <a:xfrm>
            <a:off x="971600" y="836712"/>
            <a:ext cx="5832648" cy="360040"/>
          </a:xfrm>
        </p:spPr>
        <p:txBody>
          <a:bodyPr>
            <a:noAutofit/>
          </a:bodyPr>
          <a:lstStyle>
            <a:lvl1pPr>
              <a:defRPr sz="1800" b="0">
                <a:solidFill>
                  <a:srgbClr val="A6CD66"/>
                </a:solidFill>
              </a:defRPr>
            </a:lvl1pPr>
            <a:lvl3pPr marL="0" indent="0">
              <a:buNone/>
              <a:defRPr/>
            </a:lvl3pPr>
            <a:lvl5pPr marL="707400" indent="0">
              <a:buNone/>
              <a:defRPr/>
            </a:lvl5pPr>
          </a:lstStyle>
          <a:p>
            <a:pPr lvl="0"/>
            <a:r>
              <a:rPr lang="ga-IE" dirty="0" smtClean="0"/>
              <a:t>Click to edit Master text styles</a:t>
            </a:r>
          </a:p>
        </p:txBody>
      </p:sp>
      <p:sp>
        <p:nvSpPr>
          <p:cNvPr id="10" name="Text Placeholder 2"/>
          <p:cNvSpPr>
            <a:spLocks noGrp="1"/>
          </p:cNvSpPr>
          <p:nvPr>
            <p:ph idx="1"/>
          </p:nvPr>
        </p:nvSpPr>
        <p:spPr>
          <a:xfrm>
            <a:off x="971600" y="1600201"/>
            <a:ext cx="7715200" cy="3989039"/>
          </a:xfrm>
          <a:prstGeom prst="rect">
            <a:avLst/>
          </a:prstGeom>
        </p:spPr>
        <p:txBody>
          <a:bodyPr rtlCol="0">
            <a:normAutofit/>
          </a:bodyPr>
          <a:lstStyle>
            <a:lvl1pPr marL="285750" indent="-285750">
              <a:buFont typeface="Arial"/>
              <a:buChar char="•"/>
              <a:defRPr sz="1800" b="0"/>
            </a:lvl1pPr>
            <a:lvl2pPr marL="720000" indent="-285750">
              <a:buFont typeface="Lucida Grande"/>
              <a:buChar char="﹣"/>
              <a:defRPr sz="1600"/>
            </a:lvl2pPr>
            <a:lvl3pPr marL="972000" indent="-228600">
              <a:buFont typeface="Arial"/>
              <a:buChar char="•"/>
              <a:defRPr sz="1400">
                <a:solidFill>
                  <a:srgbClr val="19C0E1"/>
                </a:solidFill>
              </a:defRPr>
            </a:lvl3pPr>
            <a:lvl4pPr marL="756000">
              <a:defRPr/>
            </a:lvl4pPr>
            <a:lvl5pPr marL="972000">
              <a:defRPr/>
            </a:lvl5pPr>
          </a:lstStyle>
          <a:p>
            <a:pPr lvl="0"/>
            <a:r>
              <a:rPr lang="ga-IE" dirty="0" smtClean="0"/>
              <a:t>Click to edit Master text styles</a:t>
            </a:r>
          </a:p>
          <a:p>
            <a:pPr lvl="1"/>
            <a:r>
              <a:rPr lang="ga-IE" dirty="0" smtClean="0"/>
              <a:t>Second level</a:t>
            </a:r>
          </a:p>
          <a:p>
            <a:pPr lvl="2"/>
            <a:r>
              <a:rPr lang="ga-IE" dirty="0" smtClean="0"/>
              <a:t>Third level</a:t>
            </a:r>
          </a:p>
        </p:txBody>
      </p:sp>
    </p:spTree>
    <p:extLst>
      <p:ext uri="{BB962C8B-B14F-4D97-AF65-F5344CB8AC3E}">
        <p14:creationId xmlns="" xmlns:p14="http://schemas.microsoft.com/office/powerpoint/2010/main" val="12421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ext">
    <p:spTree>
      <p:nvGrpSpPr>
        <p:cNvPr id="1" name=""/>
        <p:cNvGrpSpPr/>
        <p:nvPr/>
      </p:nvGrpSpPr>
      <p:grpSpPr>
        <a:xfrm>
          <a:off x="0" y="0"/>
          <a:ext cx="0" cy="0"/>
          <a:chOff x="0" y="0"/>
          <a:chExt cx="0" cy="0"/>
        </a:xfrm>
      </p:grpSpPr>
      <p:cxnSp>
        <p:nvCxnSpPr>
          <p:cNvPr id="5" name="Straight Connector 4"/>
          <p:cNvCxnSpPr/>
          <p:nvPr userDrawn="1"/>
        </p:nvCxnSpPr>
        <p:spPr>
          <a:xfrm>
            <a:off x="971550" y="1341438"/>
            <a:ext cx="7704138"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a:xfrm>
            <a:off x="971600" y="332656"/>
            <a:ext cx="5904656" cy="504056"/>
          </a:xfrm>
        </p:spPr>
        <p:txBody>
          <a:bodyPr>
            <a:normAutofit/>
          </a:bodyPr>
          <a:lstStyle>
            <a:lvl1pPr>
              <a:defRPr sz="2800">
                <a:solidFill>
                  <a:srgbClr val="474747"/>
                </a:solidFill>
              </a:defRPr>
            </a:lvl1pPr>
          </a:lstStyle>
          <a:p>
            <a:r>
              <a:rPr lang="ga-IE" smtClean="0"/>
              <a:t>Click to edit Master title style</a:t>
            </a:r>
            <a:endParaRPr lang="en-IE" dirty="0"/>
          </a:p>
        </p:txBody>
      </p:sp>
      <p:sp>
        <p:nvSpPr>
          <p:cNvPr id="3" name="Content Placeholder 2"/>
          <p:cNvSpPr>
            <a:spLocks noGrp="1"/>
          </p:cNvSpPr>
          <p:nvPr>
            <p:ph idx="1"/>
          </p:nvPr>
        </p:nvSpPr>
        <p:spPr>
          <a:xfrm>
            <a:off x="971600" y="1600200"/>
            <a:ext cx="7715200" cy="3773016"/>
          </a:xfrm>
        </p:spPr>
        <p:txBody>
          <a:bodyPr/>
          <a:lstStyle>
            <a:lvl1pPr>
              <a:defRPr sz="1600">
                <a:solidFill>
                  <a:schemeClr val="bg1"/>
                </a:solidFill>
              </a:defRPr>
            </a:lvl1pPr>
            <a:lvl2pPr>
              <a:defRPr sz="1600">
                <a:solidFill>
                  <a:schemeClr val="bg1"/>
                </a:solidFill>
              </a:defRPr>
            </a:lvl2pPr>
            <a:lvl3pPr>
              <a:defRPr>
                <a:solidFill>
                  <a:schemeClr val="bg1"/>
                </a:solidFill>
              </a:defRPr>
            </a:lvl3pPr>
            <a:lvl4pPr>
              <a:defRPr>
                <a:solidFill>
                  <a:srgbClr val="474747"/>
                </a:solidFill>
              </a:defRPr>
            </a:lvl4pPr>
            <a:lvl5pPr>
              <a:defRPr>
                <a:solidFill>
                  <a:srgbClr val="474747"/>
                </a:solidFill>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IE" dirty="0"/>
          </a:p>
        </p:txBody>
      </p:sp>
      <p:sp>
        <p:nvSpPr>
          <p:cNvPr id="10" name="Text Placeholder 12"/>
          <p:cNvSpPr>
            <a:spLocks noGrp="1"/>
          </p:cNvSpPr>
          <p:nvPr>
            <p:ph type="body" sz="quarter" idx="13"/>
          </p:nvPr>
        </p:nvSpPr>
        <p:spPr>
          <a:xfrm>
            <a:off x="970882" y="836712"/>
            <a:ext cx="5905373" cy="360040"/>
          </a:xfrm>
        </p:spPr>
        <p:txBody>
          <a:bodyPr>
            <a:noAutofit/>
          </a:bodyPr>
          <a:lstStyle>
            <a:lvl1pPr>
              <a:defRPr sz="1800" b="0">
                <a:solidFill>
                  <a:schemeClr val="bg1"/>
                </a:solidFill>
              </a:defRPr>
            </a:lvl1pPr>
            <a:lvl3pPr marL="0" indent="0">
              <a:buNone/>
              <a:defRPr/>
            </a:lvl3pPr>
            <a:lvl5pPr marL="707400" indent="0">
              <a:buNone/>
              <a:defRPr/>
            </a:lvl5pPr>
          </a:lstStyle>
          <a:p>
            <a:pPr lvl="0"/>
            <a:r>
              <a:rPr lang="ga-IE" smtClean="0"/>
              <a:t>Click to edit Master text styles</a:t>
            </a:r>
          </a:p>
        </p:txBody>
      </p:sp>
    </p:spTree>
    <p:extLst>
      <p:ext uri="{BB962C8B-B14F-4D97-AF65-F5344CB8AC3E}">
        <p14:creationId xmlns="" xmlns:p14="http://schemas.microsoft.com/office/powerpoint/2010/main" val="156782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600" y="1916832"/>
            <a:ext cx="5832648" cy="864095"/>
          </a:xfrm>
        </p:spPr>
        <p:txBody>
          <a:bodyPr anchor="t">
            <a:normAutofit/>
          </a:bodyPr>
          <a:lstStyle>
            <a:lvl1pPr algn="l">
              <a:defRPr sz="3000" b="0" cap="none"/>
            </a:lvl1pPr>
          </a:lstStyle>
          <a:p>
            <a:r>
              <a:rPr lang="ga-IE" smtClean="0"/>
              <a:t>Click to edit Master title style</a:t>
            </a:r>
            <a:endParaRPr lang="en-IE" dirty="0"/>
          </a:p>
        </p:txBody>
      </p:sp>
      <p:sp>
        <p:nvSpPr>
          <p:cNvPr id="3" name="Text Placeholder 2"/>
          <p:cNvSpPr>
            <a:spLocks noGrp="1"/>
          </p:cNvSpPr>
          <p:nvPr>
            <p:ph type="body" idx="1"/>
          </p:nvPr>
        </p:nvSpPr>
        <p:spPr>
          <a:xfrm>
            <a:off x="971600" y="404664"/>
            <a:ext cx="5904656" cy="792088"/>
          </a:xfrm>
          <a:ln>
            <a:noFill/>
          </a:ln>
        </p:spPr>
        <p:txBody>
          <a:bodyPr anchor="b"/>
          <a:lstStyle>
            <a:lvl1pPr marL="0" indent="0">
              <a:buNone/>
              <a:defRPr sz="1800">
                <a:solidFill>
                  <a:srgbClr val="19C0E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9" name="Text Placeholder 8"/>
          <p:cNvSpPr>
            <a:spLocks noGrp="1"/>
          </p:cNvSpPr>
          <p:nvPr>
            <p:ph type="body" sz="quarter" idx="13"/>
          </p:nvPr>
        </p:nvSpPr>
        <p:spPr>
          <a:xfrm>
            <a:off x="971575" y="2924943"/>
            <a:ext cx="5832673" cy="2448272"/>
          </a:xfr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a:buChar char="•"/>
              <a:tabLst/>
              <a:defRPr sz="2000"/>
            </a:lvl1pPr>
            <a:lvl2pPr marL="666000" indent="-342900">
              <a:lnSpc>
                <a:spcPct val="120000"/>
              </a:lnSpc>
              <a:buFont typeface="+mj-lt"/>
              <a:buAutoNum type="alphaLcPeriod"/>
              <a:defRPr/>
            </a:lvl2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p:txBody>
      </p:sp>
    </p:spTree>
    <p:extLst>
      <p:ext uri="{BB962C8B-B14F-4D97-AF65-F5344CB8AC3E}">
        <p14:creationId xmlns="" xmlns:p14="http://schemas.microsoft.com/office/powerpoint/2010/main" val="119636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971600" y="332656"/>
            <a:ext cx="5832648" cy="575394"/>
          </a:xfrm>
        </p:spPr>
        <p:txBody>
          <a:bodyPr>
            <a:normAutofit/>
          </a:bodyPr>
          <a:lstStyle>
            <a:lvl1pPr>
              <a:defRPr sz="2800"/>
            </a:lvl1pPr>
          </a:lstStyle>
          <a:p>
            <a:r>
              <a:rPr lang="ga-IE" smtClean="0"/>
              <a:t>Click to edit Master title style</a:t>
            </a:r>
            <a:endParaRPr lang="en-IE" dirty="0"/>
          </a:p>
        </p:txBody>
      </p:sp>
      <p:sp>
        <p:nvSpPr>
          <p:cNvPr id="10" name="Content Placeholder 2"/>
          <p:cNvSpPr>
            <a:spLocks noGrp="1"/>
          </p:cNvSpPr>
          <p:nvPr>
            <p:ph sz="half" idx="1"/>
          </p:nvPr>
        </p:nvSpPr>
        <p:spPr>
          <a:xfrm>
            <a:off x="971600" y="1600201"/>
            <a:ext cx="3524200" cy="4133056"/>
          </a:xfrm>
        </p:spPr>
        <p:txBody>
          <a:bodyPr/>
          <a:lstStyle>
            <a:lvl1pPr>
              <a:defRPr sz="1800"/>
            </a:lvl1pPr>
            <a:lvl2pPr marL="360000">
              <a:lnSpc>
                <a:spcPct val="150000"/>
              </a:lnSpc>
              <a:defRPr sz="1600"/>
            </a:lvl2pPr>
            <a:lvl3pPr marL="633600" indent="-285750">
              <a:buFont typeface="Lucida Grande"/>
              <a:buChar char="﹣"/>
              <a:defRPr sz="1600"/>
            </a:lvl3pPr>
            <a:lvl4pPr marL="216000">
              <a:defRPr sz="1400"/>
            </a:lvl4pPr>
            <a:lvl5pPr marL="1296000">
              <a:defRPr sz="14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IE" dirty="0"/>
          </a:p>
        </p:txBody>
      </p:sp>
      <p:sp>
        <p:nvSpPr>
          <p:cNvPr id="11" name="Content Placeholder 3"/>
          <p:cNvSpPr>
            <a:spLocks noGrp="1"/>
          </p:cNvSpPr>
          <p:nvPr>
            <p:ph sz="half" idx="2"/>
          </p:nvPr>
        </p:nvSpPr>
        <p:spPr>
          <a:xfrm>
            <a:off x="4953334" y="1600201"/>
            <a:ext cx="3733465" cy="4205064"/>
          </a:xfrm>
        </p:spPr>
        <p:txBody>
          <a:bodyPr/>
          <a:lstStyle>
            <a:lvl1pPr>
              <a:defRPr sz="1800">
                <a:solidFill>
                  <a:srgbClr val="474747"/>
                </a:solidFill>
              </a:defRPr>
            </a:lvl1pPr>
            <a:lvl2pPr marL="360000">
              <a:lnSpc>
                <a:spcPct val="150000"/>
              </a:lnSpc>
              <a:defRPr sz="1600"/>
            </a:lvl2pPr>
            <a:lvl3pPr marL="576000">
              <a:defRPr sz="1600"/>
            </a:lvl3pPr>
            <a:lvl4pPr marL="108000">
              <a:defRPr sz="1400"/>
            </a:lvl4pPr>
            <a:lvl5pPr marL="1188000">
              <a:defRPr sz="14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IE" dirty="0"/>
          </a:p>
        </p:txBody>
      </p:sp>
    </p:spTree>
    <p:extLst>
      <p:ext uri="{BB962C8B-B14F-4D97-AF65-F5344CB8AC3E}">
        <p14:creationId xmlns="" xmlns:p14="http://schemas.microsoft.com/office/powerpoint/2010/main" val="160361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5976664" cy="575394"/>
          </a:xfrm>
        </p:spPr>
        <p:txBody>
          <a:bodyPr>
            <a:normAutofit/>
          </a:bodyPr>
          <a:lstStyle>
            <a:lvl1pPr>
              <a:defRPr sz="2800"/>
            </a:lvl1pPr>
          </a:lstStyle>
          <a:p>
            <a:r>
              <a:rPr lang="ga-IE" smtClean="0"/>
              <a:t>Click to edit Master title style</a:t>
            </a:r>
            <a:endParaRPr lang="en-IE" dirty="0"/>
          </a:p>
        </p:txBody>
      </p:sp>
      <p:sp>
        <p:nvSpPr>
          <p:cNvPr id="3" name="Text Placeholder 2"/>
          <p:cNvSpPr>
            <a:spLocks noGrp="1"/>
          </p:cNvSpPr>
          <p:nvPr>
            <p:ph type="body" idx="1"/>
          </p:nvPr>
        </p:nvSpPr>
        <p:spPr>
          <a:xfrm>
            <a:off x="971600" y="1535113"/>
            <a:ext cx="3525788" cy="639762"/>
          </a:xfrm>
        </p:spPr>
        <p:txBody>
          <a:bodyPr anchor="ctr">
            <a:noAutofit/>
          </a:bodyPr>
          <a:lstStyle>
            <a:lvl1pPr marL="0" indent="0">
              <a:buNone/>
              <a:defRPr sz="1600" b="1">
                <a:solidFill>
                  <a:schemeClr val="accent3">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971600" y="2174875"/>
            <a:ext cx="3525788" cy="3486373"/>
          </a:xfrm>
        </p:spPr>
        <p:txBody>
          <a:bodyPr/>
          <a:lstStyle>
            <a:lvl1pPr>
              <a:defRPr sz="1600" b="0"/>
            </a:lvl1pPr>
            <a:lvl2pPr>
              <a:defRPr sz="1600"/>
            </a:lvl2pPr>
            <a:lvl3pPr>
              <a:defRPr sz="1400"/>
            </a:lvl3pPr>
            <a:lvl4pPr>
              <a:defRPr sz="1400">
                <a:solidFill>
                  <a:schemeClr val="accent3">
                    <a:lumMod val="60000"/>
                    <a:lumOff val="40000"/>
                  </a:schemeClr>
                </a:solidFill>
              </a:defRPr>
            </a:lvl4pPr>
            <a:lvl5pPr>
              <a:defRPr sz="1400">
                <a:solidFill>
                  <a:schemeClr val="accent3">
                    <a:lumMod val="60000"/>
                    <a:lumOff val="40000"/>
                  </a:schemeClr>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
        <p:nvSpPr>
          <p:cNvPr id="5" name="Text Placeholder 4"/>
          <p:cNvSpPr>
            <a:spLocks noGrp="1"/>
          </p:cNvSpPr>
          <p:nvPr>
            <p:ph type="body" sz="quarter" idx="3"/>
          </p:nvPr>
        </p:nvSpPr>
        <p:spPr>
          <a:xfrm>
            <a:off x="5159626" y="1535113"/>
            <a:ext cx="3527173" cy="639762"/>
          </a:xfrm>
        </p:spPr>
        <p:txBody>
          <a:bodyPr anchor="ctr">
            <a:noAutofit/>
          </a:bodyPr>
          <a:lstStyle>
            <a:lvl1pPr marL="0" indent="0">
              <a:buNone/>
              <a:defRPr sz="1600" b="1">
                <a:solidFill>
                  <a:schemeClr val="accent3">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5159626" y="2174875"/>
            <a:ext cx="3527173" cy="3486373"/>
          </a:xfrm>
        </p:spPr>
        <p:txBody>
          <a:bodyPr/>
          <a:lstStyle>
            <a:lvl1pPr>
              <a:defRPr sz="1600" b="0"/>
            </a:lvl1pPr>
            <a:lvl2pPr>
              <a:defRPr sz="1600"/>
            </a:lvl2pPr>
            <a:lvl3pPr>
              <a:defRPr sz="1400"/>
            </a:lvl3pPr>
            <a:lvl4pPr>
              <a:defRPr sz="1400">
                <a:solidFill>
                  <a:schemeClr val="accent3">
                    <a:lumMod val="60000"/>
                    <a:lumOff val="40000"/>
                  </a:schemeClr>
                </a:solidFill>
              </a:defRPr>
            </a:lvl4pPr>
            <a:lvl5pPr>
              <a:defRPr sz="1400">
                <a:solidFill>
                  <a:schemeClr val="accent3">
                    <a:lumMod val="60000"/>
                    <a:lumOff val="40000"/>
                  </a:schemeClr>
                </a:solidFill>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
        <p:nvSpPr>
          <p:cNvPr id="7" name="Date Placeholder 3"/>
          <p:cNvSpPr>
            <a:spLocks noGrp="1"/>
          </p:cNvSpPr>
          <p:nvPr>
            <p:ph type="dt" sz="half" idx="10"/>
          </p:nvPr>
        </p:nvSpPr>
        <p:spPr>
          <a:xfrm>
            <a:off x="971550" y="6308725"/>
            <a:ext cx="2133600" cy="365125"/>
          </a:xfrm>
          <a:prstGeom prst="rect">
            <a:avLst/>
          </a:prstGeom>
        </p:spPr>
        <p:txBody>
          <a:bodyPr/>
          <a:lstStyle>
            <a:lvl1pPr>
              <a:defRPr/>
            </a:lvl1pPr>
          </a:lstStyle>
          <a:p>
            <a:pPr>
              <a:defRPr/>
            </a:pPr>
            <a:fld id="{5CD1BF5A-8FA3-FC4E-ADF9-2595A358F50C}" type="datetime1">
              <a:rPr lang="en-IE"/>
              <a:pPr>
                <a:defRPr/>
              </a:pPr>
              <a:t>09/09/2014</a:t>
            </a:fld>
            <a:endParaRPr lang="en-IE" dirty="0"/>
          </a:p>
        </p:txBody>
      </p:sp>
      <p:sp>
        <p:nvSpPr>
          <p:cNvPr id="8" name="Slide Number Placeholder 5"/>
          <p:cNvSpPr>
            <a:spLocks noGrp="1"/>
          </p:cNvSpPr>
          <p:nvPr>
            <p:ph type="sldNum" sz="quarter" idx="11"/>
          </p:nvPr>
        </p:nvSpPr>
        <p:spPr>
          <a:xfrm>
            <a:off x="8244408" y="6308725"/>
            <a:ext cx="466725" cy="365125"/>
          </a:xfrm>
          <a:prstGeom prst="rect">
            <a:avLst/>
          </a:prstGeom>
        </p:spPr>
        <p:txBody>
          <a:bodyPr/>
          <a:lstStyle>
            <a:lvl1pPr>
              <a:defRPr/>
            </a:lvl1pPr>
          </a:lstStyle>
          <a:p>
            <a:pPr>
              <a:defRPr/>
            </a:pPr>
            <a:fld id="{D42F3F15-D495-8343-8AE2-F914F439017D}" type="slidenum">
              <a:rPr lang="en-IE"/>
              <a:pPr>
                <a:defRPr/>
              </a:pPr>
              <a:t>‹#›</a:t>
            </a:fld>
            <a:endParaRPr lang="en-IE" dirty="0"/>
          </a:p>
        </p:txBody>
      </p:sp>
    </p:spTree>
    <p:extLst>
      <p:ext uri="{BB962C8B-B14F-4D97-AF65-F5344CB8AC3E}">
        <p14:creationId xmlns="" xmlns:p14="http://schemas.microsoft.com/office/powerpoint/2010/main" val="405496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11188" y="333375"/>
            <a:ext cx="8208962" cy="3816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763688" y="4077072"/>
            <a:ext cx="5486400" cy="566738"/>
          </a:xfrm>
        </p:spPr>
        <p:txBody>
          <a:bodyPr anchor="b">
            <a:normAutofit/>
          </a:bodyPr>
          <a:lstStyle>
            <a:lvl1pPr algn="l">
              <a:defRPr sz="1800" b="0"/>
            </a:lvl1pPr>
          </a:lstStyle>
          <a:p>
            <a:r>
              <a:rPr lang="ga-IE" smtClean="0"/>
              <a:t>Click to edit Master title style</a:t>
            </a:r>
            <a:endParaRPr lang="en-IE" dirty="0"/>
          </a:p>
        </p:txBody>
      </p:sp>
      <p:sp>
        <p:nvSpPr>
          <p:cNvPr id="3" name="Picture Placeholder 2"/>
          <p:cNvSpPr>
            <a:spLocks noGrp="1"/>
          </p:cNvSpPr>
          <p:nvPr>
            <p:ph type="pic" idx="1"/>
          </p:nvPr>
        </p:nvSpPr>
        <p:spPr>
          <a:xfrm>
            <a:off x="1763688" y="548680"/>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ga-IE" noProof="0" smtClean="0"/>
              <a:t>Drag picture to placeholder or click icon to add</a:t>
            </a:r>
            <a:endParaRPr lang="en-IE" noProof="0"/>
          </a:p>
        </p:txBody>
      </p:sp>
      <p:sp>
        <p:nvSpPr>
          <p:cNvPr id="4" name="Text Placeholder 3"/>
          <p:cNvSpPr>
            <a:spLocks noGrp="1"/>
          </p:cNvSpPr>
          <p:nvPr>
            <p:ph type="body" sz="half" idx="2"/>
          </p:nvPr>
        </p:nvSpPr>
        <p:spPr>
          <a:xfrm>
            <a:off x="1763688" y="4725144"/>
            <a:ext cx="5486400" cy="864096"/>
          </a:xfrm>
        </p:spPr>
        <p:txBody>
          <a:bodyPr/>
          <a:lstStyle>
            <a:lvl1pPr marL="0" indent="0">
              <a:buNone/>
              <a:defRPr sz="1600">
                <a:solidFill>
                  <a:schemeClr val="accent3">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Tree>
    <p:extLst>
      <p:ext uri="{BB962C8B-B14F-4D97-AF65-F5344CB8AC3E}">
        <p14:creationId xmlns="" xmlns:p14="http://schemas.microsoft.com/office/powerpoint/2010/main" val="55224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3" name="LEO_PPT_ThankYou.jpg" descr="/Users/DWorks7/Clients/LEO/Identity_Guidelines/DesignExamples/LEO_PPT/JPEGS/LEO_PPT_ThankYou.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683568" y="2636912"/>
            <a:ext cx="2952328" cy="576263"/>
          </a:xfrm>
        </p:spPr>
        <p:txBody>
          <a:bodyPr/>
          <a:lstStyle>
            <a:lvl1pPr algn="ctr">
              <a:defRPr sz="3500">
                <a:solidFill>
                  <a:schemeClr val="bg1"/>
                </a:solidFill>
              </a:defRPr>
            </a:lvl1pPr>
          </a:lstStyle>
          <a:p>
            <a:r>
              <a:rPr lang="ga-IE" dirty="0" smtClean="0"/>
              <a:t>Click to edit Master title style</a:t>
            </a:r>
            <a:endParaRPr lang="en-US" dirty="0"/>
          </a:p>
        </p:txBody>
      </p:sp>
      <p:sp>
        <p:nvSpPr>
          <p:cNvPr id="5" name="Title 1"/>
          <p:cNvSpPr txBox="1">
            <a:spLocks/>
          </p:cNvSpPr>
          <p:nvPr userDrawn="1"/>
        </p:nvSpPr>
        <p:spPr bwMode="auto">
          <a:xfrm>
            <a:off x="4932040" y="3356992"/>
            <a:ext cx="2952328"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500" kern="120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r>
              <a:rPr lang="ga-IE" smtClean="0"/>
              <a:t>Click to edit Master title style</a:t>
            </a:r>
            <a:endParaRPr lang="en-US" dirty="0"/>
          </a:p>
        </p:txBody>
      </p:sp>
    </p:spTree>
    <p:extLst>
      <p:ext uri="{BB962C8B-B14F-4D97-AF65-F5344CB8AC3E}">
        <p14:creationId xmlns="" xmlns:p14="http://schemas.microsoft.com/office/powerpoint/2010/main" val="284557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2" name="LEO_PPT_Title.jpg" descr="/Users/DWorks7/Clients/LEO/LEO_Brand_Assets/DESIGN_EXAMPLES/LEO_BRAND/LEO_PPT/JPEGS/LEO_PPT_Title.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ctrTitle" hasCustomPrompt="1"/>
          </p:nvPr>
        </p:nvSpPr>
        <p:spPr>
          <a:xfrm>
            <a:off x="755576" y="1988840"/>
            <a:ext cx="5040560" cy="1296144"/>
          </a:xfrm>
          <a:noFill/>
          <a:ln>
            <a:noFill/>
          </a:ln>
        </p:spPr>
        <p:txBody>
          <a:bodyPr anchor="t">
            <a:noAutofit/>
          </a:bodyPr>
          <a:lstStyle>
            <a:lvl1pPr>
              <a:defRPr sz="3400" baseline="0">
                <a:solidFill>
                  <a:schemeClr val="bg1"/>
                </a:solidFill>
                <a:latin typeface="Calibri"/>
                <a:cs typeface="Calibri"/>
              </a:defRPr>
            </a:lvl1pPr>
          </a:lstStyle>
          <a:p>
            <a:r>
              <a:rPr lang="en-GB" dirty="0" smtClean="0"/>
              <a:t>Local Enterprise Office Tipperary </a:t>
            </a:r>
            <a:endParaRPr lang="en-IE" dirty="0"/>
          </a:p>
        </p:txBody>
      </p:sp>
      <p:sp>
        <p:nvSpPr>
          <p:cNvPr id="11" name="Text Placeholder 9"/>
          <p:cNvSpPr>
            <a:spLocks noGrp="1"/>
          </p:cNvSpPr>
          <p:nvPr>
            <p:ph type="body" sz="quarter" idx="13" hasCustomPrompt="1"/>
          </p:nvPr>
        </p:nvSpPr>
        <p:spPr>
          <a:xfrm>
            <a:off x="827584" y="4149080"/>
            <a:ext cx="4176464" cy="1008112"/>
          </a:xfrm>
          <a:ln>
            <a:noFill/>
          </a:ln>
        </p:spPr>
        <p:txBody>
          <a:bodyPr/>
          <a:lstStyle>
            <a:lvl1pPr>
              <a:defRPr sz="1800">
                <a:solidFill>
                  <a:schemeClr val="bg1"/>
                </a:solidFill>
                <a:latin typeface="Calibri"/>
                <a:cs typeface="Calibri"/>
              </a:defRPr>
            </a:lvl1pPr>
            <a:lvl2pPr marL="0" indent="0">
              <a:lnSpc>
                <a:spcPct val="130000"/>
              </a:lnSpc>
              <a:buNone/>
              <a:defRPr sz="1600">
                <a:solidFill>
                  <a:schemeClr val="bg1"/>
                </a:solidFill>
                <a:latin typeface="Calibri"/>
                <a:cs typeface="Calibri"/>
              </a:defRPr>
            </a:lvl2pPr>
          </a:lstStyle>
          <a:p>
            <a:pPr lvl="0"/>
            <a:r>
              <a:rPr lang="en-GB" dirty="0" smtClean="0"/>
              <a:t>16 June 2014</a:t>
            </a:r>
            <a:endParaRPr lang="ga-IE" dirty="0" smtClean="0"/>
          </a:p>
        </p:txBody>
      </p:sp>
    </p:spTree>
    <p:extLst>
      <p:ext uri="{BB962C8B-B14F-4D97-AF65-F5344CB8AC3E}">
        <p14:creationId xmlns="" xmlns:p14="http://schemas.microsoft.com/office/powerpoint/2010/main" val="941070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71550" y="404465"/>
            <a:ext cx="7560890" cy="576263"/>
          </a:xfrm>
          <a:ln>
            <a:noFill/>
          </a:ln>
        </p:spPr>
        <p:txBody>
          <a:bodyPr/>
          <a:lstStyle/>
          <a:p>
            <a:r>
              <a:rPr lang="ga-IE" smtClean="0"/>
              <a:t>Click to edit Master title style</a:t>
            </a:r>
            <a:endParaRPr lang="en-US"/>
          </a:p>
        </p:txBody>
      </p:sp>
      <p:sp>
        <p:nvSpPr>
          <p:cNvPr id="6" name="Text Placeholder 2"/>
          <p:cNvSpPr>
            <a:spLocks noGrp="1"/>
          </p:cNvSpPr>
          <p:nvPr>
            <p:ph idx="1"/>
          </p:nvPr>
        </p:nvSpPr>
        <p:spPr>
          <a:xfrm>
            <a:off x="971600" y="1600201"/>
            <a:ext cx="7571184" cy="3773015"/>
          </a:xfrm>
          <a:prstGeom prst="rect">
            <a:avLst/>
          </a:prstGeom>
        </p:spPr>
        <p:txBody>
          <a:bodyPr rtlCol="0">
            <a:normAutofit/>
          </a:bodyPr>
          <a:lstStyle>
            <a:lvl1pPr>
              <a:defRPr sz="1800" b="0"/>
            </a:lvl1pPr>
            <a:lvl2pPr marL="285750" indent="-285750">
              <a:buFont typeface="Arial"/>
              <a:buChar char="•"/>
              <a:defRPr sz="1600"/>
            </a:lvl2pPr>
            <a:lvl3pPr marL="720000" indent="-228600">
              <a:buFont typeface="Lucida Grande"/>
              <a:buChar char="﹣"/>
              <a:defRPr/>
            </a:lvl3pPr>
            <a:lvl4pPr marL="396000">
              <a:defRPr>
                <a:solidFill>
                  <a:srgbClr val="0089C3"/>
                </a:solidFill>
              </a:defRPr>
            </a:lvl4pPr>
            <a:lvl5pPr marL="1404000">
              <a:defRPr>
                <a:solidFill>
                  <a:srgbClr val="0089C3"/>
                </a:solidFill>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Tree>
    <p:extLst>
      <p:ext uri="{BB962C8B-B14F-4D97-AF65-F5344CB8AC3E}">
        <p14:creationId xmlns="" xmlns:p14="http://schemas.microsoft.com/office/powerpoint/2010/main" val="1642624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ocal_Title">
    <p:spTree>
      <p:nvGrpSpPr>
        <p:cNvPr id="1" name=""/>
        <p:cNvGrpSpPr/>
        <p:nvPr/>
      </p:nvGrpSpPr>
      <p:grpSpPr>
        <a:xfrm>
          <a:off x="0" y="0"/>
          <a:ext cx="0" cy="0"/>
          <a:chOff x="0" y="0"/>
          <a:chExt cx="0" cy="0"/>
        </a:xfrm>
      </p:grpSpPr>
      <p:pic>
        <p:nvPicPr>
          <p:cNvPr id="3" name="LEO_PPT_Title_Local.jpg" descr="/Users/DWorks7/Clients/LEO/LEO_Brand_Assets/DESIGN_EXAMPLES/LEO_BRAND/LEO_PPT/JPEGS/LEO_PPT_Title_Local.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ctrTitle"/>
          </p:nvPr>
        </p:nvSpPr>
        <p:spPr>
          <a:xfrm>
            <a:off x="755576" y="1988840"/>
            <a:ext cx="5040560" cy="1296144"/>
          </a:xfrm>
          <a:ln>
            <a:noFill/>
          </a:ln>
        </p:spPr>
        <p:txBody>
          <a:bodyPr anchor="t">
            <a:noAutofit/>
          </a:bodyPr>
          <a:lstStyle>
            <a:lvl1pPr>
              <a:defRPr sz="3400" baseline="0">
                <a:solidFill>
                  <a:schemeClr val="bg1"/>
                </a:solidFill>
                <a:latin typeface="Calibri"/>
                <a:cs typeface="Calibri"/>
              </a:defRPr>
            </a:lvl1pPr>
          </a:lstStyle>
          <a:p>
            <a:r>
              <a:rPr lang="ga-IE" dirty="0" smtClean="0"/>
              <a:t>Click to edit Master title style</a:t>
            </a:r>
            <a:endParaRPr lang="en-IE" dirty="0"/>
          </a:p>
        </p:txBody>
      </p:sp>
      <p:sp>
        <p:nvSpPr>
          <p:cNvPr id="11" name="Text Placeholder 9"/>
          <p:cNvSpPr>
            <a:spLocks noGrp="1"/>
          </p:cNvSpPr>
          <p:nvPr>
            <p:ph type="body" sz="quarter" idx="13"/>
          </p:nvPr>
        </p:nvSpPr>
        <p:spPr>
          <a:xfrm>
            <a:off x="827584" y="4149080"/>
            <a:ext cx="4176464" cy="1008112"/>
          </a:xfrm>
          <a:ln>
            <a:noFill/>
          </a:ln>
        </p:spPr>
        <p:txBody>
          <a:bodyPr/>
          <a:lstStyle>
            <a:lvl1pPr>
              <a:defRPr sz="1800">
                <a:solidFill>
                  <a:schemeClr val="bg1"/>
                </a:solidFill>
                <a:latin typeface="Calibri"/>
                <a:cs typeface="Calibri"/>
              </a:defRPr>
            </a:lvl1pPr>
            <a:lvl2pPr marL="0" indent="0">
              <a:lnSpc>
                <a:spcPct val="130000"/>
              </a:lnSpc>
              <a:buNone/>
              <a:defRPr sz="1600">
                <a:solidFill>
                  <a:schemeClr val="bg1"/>
                </a:solidFill>
                <a:latin typeface="Calibri"/>
                <a:cs typeface="Calibri"/>
              </a:defRPr>
            </a:lvl2pPr>
          </a:lstStyle>
          <a:p>
            <a:pPr lvl="0"/>
            <a:r>
              <a:rPr lang="ga-IE" dirty="0" smtClean="0"/>
              <a:t>Click to edit Master text styles</a:t>
            </a:r>
          </a:p>
        </p:txBody>
      </p:sp>
      <p:sp>
        <p:nvSpPr>
          <p:cNvPr id="6" name="Title 1"/>
          <p:cNvSpPr txBox="1">
            <a:spLocks/>
          </p:cNvSpPr>
          <p:nvPr userDrawn="1"/>
        </p:nvSpPr>
        <p:spPr bwMode="auto">
          <a:xfrm>
            <a:off x="395536" y="5733256"/>
            <a:ext cx="2880320"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3000" kern="1200" baseline="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r>
              <a:rPr lang="ga-IE" sz="1400" i="1" dirty="0" smtClean="0"/>
              <a:t>Oifig fiontair Áitiúil _______</a:t>
            </a:r>
            <a:endParaRPr lang="en-IE" sz="1400" i="1" dirty="0"/>
          </a:p>
        </p:txBody>
      </p:sp>
      <p:sp>
        <p:nvSpPr>
          <p:cNvPr id="7" name="Title 1"/>
          <p:cNvSpPr txBox="1">
            <a:spLocks/>
          </p:cNvSpPr>
          <p:nvPr userDrawn="1"/>
        </p:nvSpPr>
        <p:spPr bwMode="auto">
          <a:xfrm>
            <a:off x="3491880" y="6021288"/>
            <a:ext cx="2592288" cy="28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3000" kern="1200" baseline="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r>
              <a:rPr lang="ga-IE" sz="1400" i="1" dirty="0" smtClean="0"/>
              <a:t>Local Enterprise Office __________</a:t>
            </a:r>
            <a:endParaRPr lang="en-IE" sz="1400" i="1" dirty="0"/>
          </a:p>
        </p:txBody>
      </p:sp>
    </p:spTree>
    <p:extLst>
      <p:ext uri="{BB962C8B-B14F-4D97-AF65-F5344CB8AC3E}">
        <p14:creationId xmlns="" xmlns:p14="http://schemas.microsoft.com/office/powerpoint/2010/main" val="34369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cal_Title">
    <p:spTree>
      <p:nvGrpSpPr>
        <p:cNvPr id="1" name=""/>
        <p:cNvGrpSpPr/>
        <p:nvPr/>
      </p:nvGrpSpPr>
      <p:grpSpPr>
        <a:xfrm>
          <a:off x="0" y="0"/>
          <a:ext cx="0" cy="0"/>
          <a:chOff x="0" y="0"/>
          <a:chExt cx="0" cy="0"/>
        </a:xfrm>
      </p:grpSpPr>
      <p:pic>
        <p:nvPicPr>
          <p:cNvPr id="3" name="LEO_PPT_Title_Local.jpg" descr="/Users/DWorks7/Clients/LEO/LEO_Brand_Assets/DESIGN_EXAMPLES/LEO_BRAND/LEO_PPT/JPEGS/LEO_PPT_Title_Local.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ctrTitle"/>
          </p:nvPr>
        </p:nvSpPr>
        <p:spPr>
          <a:xfrm>
            <a:off x="755576" y="1988840"/>
            <a:ext cx="5040560" cy="1296144"/>
          </a:xfrm>
          <a:ln>
            <a:noFill/>
          </a:ln>
        </p:spPr>
        <p:txBody>
          <a:bodyPr anchor="t">
            <a:noAutofit/>
          </a:bodyPr>
          <a:lstStyle>
            <a:lvl1pPr>
              <a:defRPr sz="3400" baseline="0">
                <a:solidFill>
                  <a:schemeClr val="bg1"/>
                </a:solidFill>
                <a:latin typeface="Calibri"/>
                <a:cs typeface="Calibri"/>
              </a:defRPr>
            </a:lvl1pPr>
          </a:lstStyle>
          <a:p>
            <a:r>
              <a:rPr lang="ga-IE" dirty="0" smtClean="0"/>
              <a:t>Click to edit Master title style</a:t>
            </a:r>
            <a:endParaRPr lang="en-IE" dirty="0"/>
          </a:p>
        </p:txBody>
      </p:sp>
      <p:sp>
        <p:nvSpPr>
          <p:cNvPr id="11" name="Text Placeholder 9"/>
          <p:cNvSpPr>
            <a:spLocks noGrp="1"/>
          </p:cNvSpPr>
          <p:nvPr>
            <p:ph type="body" sz="quarter" idx="13"/>
          </p:nvPr>
        </p:nvSpPr>
        <p:spPr>
          <a:xfrm>
            <a:off x="827584" y="4149080"/>
            <a:ext cx="4176464" cy="1008112"/>
          </a:xfrm>
          <a:ln>
            <a:noFill/>
          </a:ln>
        </p:spPr>
        <p:txBody>
          <a:bodyPr/>
          <a:lstStyle>
            <a:lvl1pPr>
              <a:defRPr sz="1800">
                <a:solidFill>
                  <a:schemeClr val="bg1"/>
                </a:solidFill>
                <a:latin typeface="Calibri"/>
                <a:cs typeface="Calibri"/>
              </a:defRPr>
            </a:lvl1pPr>
            <a:lvl2pPr marL="0" indent="0">
              <a:lnSpc>
                <a:spcPct val="130000"/>
              </a:lnSpc>
              <a:buNone/>
              <a:defRPr sz="1600">
                <a:solidFill>
                  <a:schemeClr val="bg1"/>
                </a:solidFill>
                <a:latin typeface="Calibri"/>
                <a:cs typeface="Calibri"/>
              </a:defRPr>
            </a:lvl2pPr>
          </a:lstStyle>
          <a:p>
            <a:pPr lvl="0"/>
            <a:r>
              <a:rPr lang="ga-IE" dirty="0" smtClean="0"/>
              <a:t>Click to edit Master text styles</a:t>
            </a:r>
          </a:p>
        </p:txBody>
      </p:sp>
      <p:sp>
        <p:nvSpPr>
          <p:cNvPr id="6" name="Title 1"/>
          <p:cNvSpPr txBox="1">
            <a:spLocks/>
          </p:cNvSpPr>
          <p:nvPr userDrawn="1"/>
        </p:nvSpPr>
        <p:spPr bwMode="auto">
          <a:xfrm>
            <a:off x="395536" y="5733256"/>
            <a:ext cx="2880320"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3000" kern="1200" baseline="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r>
              <a:rPr lang="ga-IE" sz="1400" i="1" dirty="0" smtClean="0"/>
              <a:t>Oifig fiontair Áitiúil _______</a:t>
            </a:r>
            <a:endParaRPr lang="en-IE" sz="1400" i="1" dirty="0"/>
          </a:p>
        </p:txBody>
      </p:sp>
      <p:sp>
        <p:nvSpPr>
          <p:cNvPr id="7" name="Title 1"/>
          <p:cNvSpPr txBox="1">
            <a:spLocks/>
          </p:cNvSpPr>
          <p:nvPr userDrawn="1"/>
        </p:nvSpPr>
        <p:spPr bwMode="auto">
          <a:xfrm>
            <a:off x="3491880" y="6021288"/>
            <a:ext cx="2592288" cy="28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3000" kern="1200" baseline="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r>
              <a:rPr lang="ga-IE" sz="1400" i="1" dirty="0" smtClean="0"/>
              <a:t>Local Enterprise Office __________</a:t>
            </a:r>
            <a:endParaRPr lang="en-IE" sz="1400" i="1" dirty="0"/>
          </a:p>
        </p:txBody>
      </p:sp>
    </p:spTree>
    <p:extLst>
      <p:ext uri="{BB962C8B-B14F-4D97-AF65-F5344CB8AC3E}">
        <p14:creationId xmlns="" xmlns:p14="http://schemas.microsoft.com/office/powerpoint/2010/main" val="343695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reen_Quote">
    <p:spTree>
      <p:nvGrpSpPr>
        <p:cNvPr id="1" name=""/>
        <p:cNvGrpSpPr/>
        <p:nvPr/>
      </p:nvGrpSpPr>
      <p:grpSpPr>
        <a:xfrm>
          <a:off x="0" y="0"/>
          <a:ext cx="0" cy="0"/>
          <a:chOff x="0" y="0"/>
          <a:chExt cx="0" cy="0"/>
        </a:xfrm>
      </p:grpSpPr>
      <p:pic>
        <p:nvPicPr>
          <p:cNvPr id="4" name="LEO_PPT_design_green.jpg" descr="/Users/DWorks7/Clients/LEO/Identity_Guidelines/DesignExamples/LEO_PPT/JPEGS/LEO_PPT_design_green.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1563" y="0"/>
            <a:ext cx="9144000" cy="6858000"/>
          </a:xfrm>
          <a:prstGeom prst="rect">
            <a:avLst/>
          </a:prstGeom>
        </p:spPr>
      </p:pic>
      <p:sp>
        <p:nvSpPr>
          <p:cNvPr id="8" name="Title 1"/>
          <p:cNvSpPr>
            <a:spLocks noGrp="1"/>
          </p:cNvSpPr>
          <p:nvPr>
            <p:ph type="ctrTitle"/>
          </p:nvPr>
        </p:nvSpPr>
        <p:spPr>
          <a:xfrm>
            <a:off x="971600" y="1484784"/>
            <a:ext cx="7200800" cy="3960440"/>
          </a:xfrm>
          <a:ln>
            <a:noFill/>
          </a:ln>
        </p:spPr>
        <p:txBody>
          <a:bodyPr anchor="t">
            <a:noAutofit/>
          </a:bodyPr>
          <a:lstStyle>
            <a:lvl1pPr>
              <a:defRPr sz="3000" baseline="0">
                <a:solidFill>
                  <a:schemeClr val="bg1"/>
                </a:solidFill>
                <a:latin typeface="Calibri"/>
                <a:cs typeface="Calibri"/>
              </a:defRPr>
            </a:lvl1pPr>
          </a:lstStyle>
          <a:p>
            <a:r>
              <a:rPr lang="ga-IE" dirty="0" smtClean="0"/>
              <a:t>Click to edit Master title style</a:t>
            </a:r>
            <a:endParaRPr lang="en-IE" dirty="0"/>
          </a:p>
        </p:txBody>
      </p:sp>
    </p:spTree>
    <p:extLst>
      <p:ext uri="{BB962C8B-B14F-4D97-AF65-F5344CB8AC3E}">
        <p14:creationId xmlns="" xmlns:p14="http://schemas.microsoft.com/office/powerpoint/2010/main" val="192919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White">
    <p:spTree>
      <p:nvGrpSpPr>
        <p:cNvPr id="1" name=""/>
        <p:cNvGrpSpPr/>
        <p:nvPr/>
      </p:nvGrpSpPr>
      <p:grpSpPr>
        <a:xfrm>
          <a:off x="0" y="0"/>
          <a:ext cx="0" cy="0"/>
          <a:chOff x="0" y="0"/>
          <a:chExt cx="0" cy="0"/>
        </a:xfrm>
      </p:grpSpPr>
      <p:sp>
        <p:nvSpPr>
          <p:cNvPr id="2" name="Title 1"/>
          <p:cNvSpPr>
            <a:spLocks noGrp="1"/>
          </p:cNvSpPr>
          <p:nvPr>
            <p:ph type="title"/>
          </p:nvPr>
        </p:nvSpPr>
        <p:spPr>
          <a:xfrm>
            <a:off x="971600" y="2132856"/>
            <a:ext cx="7416824" cy="939536"/>
          </a:xfrm>
        </p:spPr>
        <p:txBody>
          <a:bodyPr anchor="t"/>
          <a:lstStyle/>
          <a:p>
            <a:r>
              <a:rPr lang="ga-IE" dirty="0" smtClean="0"/>
              <a:t>Click to edit Master title style</a:t>
            </a:r>
            <a:endParaRPr lang="en-US" dirty="0"/>
          </a:p>
        </p:txBody>
      </p:sp>
      <p:sp>
        <p:nvSpPr>
          <p:cNvPr id="10" name="Text Placeholder 9"/>
          <p:cNvSpPr>
            <a:spLocks noGrp="1"/>
          </p:cNvSpPr>
          <p:nvPr>
            <p:ph type="body" sz="quarter" idx="13"/>
          </p:nvPr>
        </p:nvSpPr>
        <p:spPr>
          <a:xfrm>
            <a:off x="971600" y="3068960"/>
            <a:ext cx="7416824" cy="1512168"/>
          </a:xfrm>
        </p:spPr>
        <p:txBody>
          <a:bodyPr/>
          <a:lstStyle>
            <a:lvl1pPr>
              <a:defRPr sz="1800">
                <a:solidFill>
                  <a:schemeClr val="accent3">
                    <a:lumMod val="60000"/>
                    <a:lumOff val="40000"/>
                  </a:schemeClr>
                </a:solidFill>
              </a:defRPr>
            </a:lvl1pPr>
            <a:lvl2pPr marL="0" indent="0">
              <a:lnSpc>
                <a:spcPct val="130000"/>
              </a:lnSpc>
              <a:buNone/>
              <a:defRPr sz="1600"/>
            </a:lvl2pPr>
          </a:lstStyle>
          <a:p>
            <a:pPr lvl="0"/>
            <a:r>
              <a:rPr lang="ga-IE" dirty="0" smtClean="0"/>
              <a:t>Click to edit Master text styles</a:t>
            </a:r>
          </a:p>
          <a:p>
            <a:pPr lvl="1"/>
            <a:r>
              <a:rPr lang="ga-IE" dirty="0" smtClean="0"/>
              <a:t>Second level</a:t>
            </a:r>
          </a:p>
        </p:txBody>
      </p:sp>
    </p:spTree>
    <p:extLst>
      <p:ext uri="{BB962C8B-B14F-4D97-AF65-F5344CB8AC3E}">
        <p14:creationId xmlns="" xmlns:p14="http://schemas.microsoft.com/office/powerpoint/2010/main" val="174514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Tex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71600" y="332656"/>
            <a:ext cx="7560840" cy="504056"/>
          </a:xfrm>
          <a:prstGeom prst="rect">
            <a:avLst/>
          </a:prstGeom>
        </p:spPr>
        <p:txBody>
          <a:bodyPr rtlCol="0">
            <a:normAutofit/>
          </a:bodyPr>
          <a:lstStyle>
            <a:lvl1pPr>
              <a:defRPr>
                <a:ln>
                  <a:noFill/>
                </a:ln>
              </a:defRPr>
            </a:lvl1pPr>
          </a:lstStyle>
          <a:p>
            <a:r>
              <a:rPr lang="ga-IE" smtClean="0"/>
              <a:t>Click to edit Master title style</a:t>
            </a:r>
            <a:endParaRPr lang="en-IE" dirty="0"/>
          </a:p>
        </p:txBody>
      </p:sp>
      <p:sp>
        <p:nvSpPr>
          <p:cNvPr id="7" name="Text Placeholder 2"/>
          <p:cNvSpPr>
            <a:spLocks noGrp="1"/>
          </p:cNvSpPr>
          <p:nvPr>
            <p:ph idx="1"/>
          </p:nvPr>
        </p:nvSpPr>
        <p:spPr>
          <a:xfrm>
            <a:off x="971600" y="1600201"/>
            <a:ext cx="7571184" cy="3773015"/>
          </a:xfrm>
          <a:prstGeom prst="rect">
            <a:avLst/>
          </a:prstGeom>
        </p:spPr>
        <p:txBody>
          <a:bodyPr rtlCol="0">
            <a:normAutofit/>
          </a:bodyPr>
          <a:lstStyle>
            <a:lvl1pPr>
              <a:defRPr sz="1800" b="0"/>
            </a:lvl1pPr>
            <a:lvl2pPr marL="285750" indent="-285750">
              <a:buFont typeface="Arial"/>
              <a:buChar char="•"/>
              <a:defRPr sz="1600"/>
            </a:lvl2pPr>
            <a:lvl3pPr marL="720000" indent="-228600">
              <a:buFont typeface="Lucida Grande"/>
              <a:buChar char="﹣"/>
              <a:defRPr/>
            </a:lvl3pPr>
            <a:lvl4pPr marL="396000">
              <a:defRPr>
                <a:solidFill>
                  <a:schemeClr val="accent3">
                    <a:lumMod val="60000"/>
                    <a:lumOff val="40000"/>
                  </a:schemeClr>
                </a:solidFill>
              </a:defRPr>
            </a:lvl4pPr>
            <a:lvl5pPr marL="1404000">
              <a:defRPr>
                <a:solidFill>
                  <a:schemeClr val="accent3">
                    <a:lumMod val="60000"/>
                    <a:lumOff val="40000"/>
                  </a:schemeClr>
                </a:solidFill>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
        <p:nvSpPr>
          <p:cNvPr id="13" name="Text Placeholder 12"/>
          <p:cNvSpPr>
            <a:spLocks noGrp="1"/>
          </p:cNvSpPr>
          <p:nvPr>
            <p:ph type="body" sz="quarter" idx="12"/>
          </p:nvPr>
        </p:nvSpPr>
        <p:spPr>
          <a:xfrm>
            <a:off x="971600" y="836712"/>
            <a:ext cx="7560840" cy="360040"/>
          </a:xfrm>
        </p:spPr>
        <p:txBody>
          <a:bodyPr>
            <a:noAutofit/>
          </a:bodyPr>
          <a:lstStyle>
            <a:lvl1pPr>
              <a:defRPr sz="1800" b="0">
                <a:solidFill>
                  <a:schemeClr val="accent3">
                    <a:lumMod val="60000"/>
                    <a:lumOff val="40000"/>
                  </a:schemeClr>
                </a:solidFill>
              </a:defRPr>
            </a:lvl1pPr>
            <a:lvl3pPr marL="0" indent="0">
              <a:buNone/>
              <a:defRPr/>
            </a:lvl3pPr>
            <a:lvl5pPr marL="707400" indent="0">
              <a:buNone/>
              <a:defRPr/>
            </a:lvl5pPr>
          </a:lstStyle>
          <a:p>
            <a:pPr lvl="0"/>
            <a:r>
              <a:rPr lang="ga-IE" dirty="0" smtClean="0"/>
              <a:t>Click to edit Master text styles</a:t>
            </a:r>
          </a:p>
        </p:txBody>
      </p:sp>
    </p:spTree>
    <p:extLst>
      <p:ext uri="{BB962C8B-B14F-4D97-AF65-F5344CB8AC3E}">
        <p14:creationId xmlns="" xmlns:p14="http://schemas.microsoft.com/office/powerpoint/2010/main" val="1183002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71600" y="332656"/>
            <a:ext cx="5832648" cy="504056"/>
          </a:xfrm>
          <a:prstGeom prst="rect">
            <a:avLst/>
          </a:prstGeom>
        </p:spPr>
        <p:txBody>
          <a:bodyPr rtlCol="0">
            <a:normAutofit/>
          </a:bodyPr>
          <a:lstStyle/>
          <a:p>
            <a:r>
              <a:rPr lang="ga-IE" smtClean="0"/>
              <a:t>Click to edit Master title style</a:t>
            </a:r>
            <a:endParaRPr lang="en-IE" dirty="0"/>
          </a:p>
        </p:txBody>
      </p:sp>
      <p:sp>
        <p:nvSpPr>
          <p:cNvPr id="8" name="Text Placeholder 12"/>
          <p:cNvSpPr>
            <a:spLocks noGrp="1"/>
          </p:cNvSpPr>
          <p:nvPr>
            <p:ph type="body" sz="quarter" idx="12"/>
          </p:nvPr>
        </p:nvSpPr>
        <p:spPr>
          <a:xfrm>
            <a:off x="971600" y="836712"/>
            <a:ext cx="5832648" cy="360040"/>
          </a:xfrm>
        </p:spPr>
        <p:txBody>
          <a:bodyPr>
            <a:noAutofit/>
          </a:bodyPr>
          <a:lstStyle>
            <a:lvl1pPr>
              <a:defRPr sz="1800" b="0">
                <a:solidFill>
                  <a:srgbClr val="A6CD66"/>
                </a:solidFill>
              </a:defRPr>
            </a:lvl1pPr>
            <a:lvl3pPr marL="0" indent="0">
              <a:buNone/>
              <a:defRPr/>
            </a:lvl3pPr>
            <a:lvl5pPr marL="707400" indent="0">
              <a:buNone/>
              <a:defRPr/>
            </a:lvl5pPr>
          </a:lstStyle>
          <a:p>
            <a:pPr lvl="0"/>
            <a:r>
              <a:rPr lang="ga-IE" dirty="0" smtClean="0"/>
              <a:t>Click to edit Master text styles</a:t>
            </a:r>
          </a:p>
        </p:txBody>
      </p:sp>
      <p:sp>
        <p:nvSpPr>
          <p:cNvPr id="10" name="Text Placeholder 2"/>
          <p:cNvSpPr>
            <a:spLocks noGrp="1"/>
          </p:cNvSpPr>
          <p:nvPr>
            <p:ph idx="1"/>
          </p:nvPr>
        </p:nvSpPr>
        <p:spPr>
          <a:xfrm>
            <a:off x="971600" y="1600201"/>
            <a:ext cx="7715200" cy="3989039"/>
          </a:xfrm>
          <a:prstGeom prst="rect">
            <a:avLst/>
          </a:prstGeom>
        </p:spPr>
        <p:txBody>
          <a:bodyPr rtlCol="0">
            <a:normAutofit/>
          </a:bodyPr>
          <a:lstStyle>
            <a:lvl1pPr marL="285750" indent="-285750">
              <a:buFont typeface="Arial"/>
              <a:buChar char="•"/>
              <a:defRPr sz="1800" b="0"/>
            </a:lvl1pPr>
            <a:lvl2pPr marL="720000" indent="-285750">
              <a:buFont typeface="Lucida Grande"/>
              <a:buChar char="﹣"/>
              <a:defRPr sz="1600"/>
            </a:lvl2pPr>
            <a:lvl3pPr marL="972000" indent="-228600">
              <a:buFont typeface="Arial"/>
              <a:buChar char="•"/>
              <a:defRPr sz="1400">
                <a:solidFill>
                  <a:srgbClr val="19C0E1"/>
                </a:solidFill>
              </a:defRPr>
            </a:lvl3pPr>
            <a:lvl4pPr marL="756000">
              <a:defRPr/>
            </a:lvl4pPr>
            <a:lvl5pPr marL="972000">
              <a:defRPr/>
            </a:lvl5pPr>
          </a:lstStyle>
          <a:p>
            <a:pPr lvl="0"/>
            <a:r>
              <a:rPr lang="ga-IE" dirty="0" smtClean="0"/>
              <a:t>Click to edit Master text styles</a:t>
            </a:r>
          </a:p>
          <a:p>
            <a:pPr lvl="1"/>
            <a:r>
              <a:rPr lang="ga-IE" dirty="0" smtClean="0"/>
              <a:t>Second level</a:t>
            </a:r>
          </a:p>
          <a:p>
            <a:pPr lvl="2"/>
            <a:r>
              <a:rPr lang="ga-IE" dirty="0" smtClean="0"/>
              <a:t>Third level</a:t>
            </a:r>
          </a:p>
        </p:txBody>
      </p:sp>
    </p:spTree>
    <p:extLst>
      <p:ext uri="{BB962C8B-B14F-4D97-AF65-F5344CB8AC3E}">
        <p14:creationId xmlns="" xmlns:p14="http://schemas.microsoft.com/office/powerpoint/2010/main" val="1242196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ue Text">
    <p:spTree>
      <p:nvGrpSpPr>
        <p:cNvPr id="1" name=""/>
        <p:cNvGrpSpPr/>
        <p:nvPr/>
      </p:nvGrpSpPr>
      <p:grpSpPr>
        <a:xfrm>
          <a:off x="0" y="0"/>
          <a:ext cx="0" cy="0"/>
          <a:chOff x="0" y="0"/>
          <a:chExt cx="0" cy="0"/>
        </a:xfrm>
      </p:grpSpPr>
      <p:cxnSp>
        <p:nvCxnSpPr>
          <p:cNvPr id="5" name="Straight Connector 4"/>
          <p:cNvCxnSpPr/>
          <p:nvPr userDrawn="1"/>
        </p:nvCxnSpPr>
        <p:spPr>
          <a:xfrm>
            <a:off x="971550" y="1341438"/>
            <a:ext cx="7704138"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a:xfrm>
            <a:off x="971600" y="332656"/>
            <a:ext cx="5904656" cy="504056"/>
          </a:xfrm>
        </p:spPr>
        <p:txBody>
          <a:bodyPr>
            <a:normAutofit/>
          </a:bodyPr>
          <a:lstStyle>
            <a:lvl1pPr>
              <a:defRPr sz="2800">
                <a:solidFill>
                  <a:srgbClr val="474747"/>
                </a:solidFill>
              </a:defRPr>
            </a:lvl1pPr>
          </a:lstStyle>
          <a:p>
            <a:r>
              <a:rPr lang="ga-IE" smtClean="0"/>
              <a:t>Click to edit Master title style</a:t>
            </a:r>
            <a:endParaRPr lang="en-IE" dirty="0"/>
          </a:p>
        </p:txBody>
      </p:sp>
      <p:sp>
        <p:nvSpPr>
          <p:cNvPr id="3" name="Content Placeholder 2"/>
          <p:cNvSpPr>
            <a:spLocks noGrp="1"/>
          </p:cNvSpPr>
          <p:nvPr>
            <p:ph idx="1"/>
          </p:nvPr>
        </p:nvSpPr>
        <p:spPr>
          <a:xfrm>
            <a:off x="971600" y="1600200"/>
            <a:ext cx="7715200" cy="3773016"/>
          </a:xfrm>
        </p:spPr>
        <p:txBody>
          <a:bodyPr/>
          <a:lstStyle>
            <a:lvl1pPr>
              <a:defRPr sz="1600">
                <a:solidFill>
                  <a:schemeClr val="bg1"/>
                </a:solidFill>
              </a:defRPr>
            </a:lvl1pPr>
            <a:lvl2pPr>
              <a:defRPr sz="1600">
                <a:solidFill>
                  <a:schemeClr val="bg1"/>
                </a:solidFill>
              </a:defRPr>
            </a:lvl2pPr>
            <a:lvl3pPr>
              <a:defRPr>
                <a:solidFill>
                  <a:schemeClr val="bg1"/>
                </a:solidFill>
              </a:defRPr>
            </a:lvl3pPr>
            <a:lvl4pPr>
              <a:defRPr>
                <a:solidFill>
                  <a:srgbClr val="474747"/>
                </a:solidFill>
              </a:defRPr>
            </a:lvl4pPr>
            <a:lvl5pPr>
              <a:defRPr>
                <a:solidFill>
                  <a:srgbClr val="474747"/>
                </a:solidFill>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IE" dirty="0"/>
          </a:p>
        </p:txBody>
      </p:sp>
      <p:sp>
        <p:nvSpPr>
          <p:cNvPr id="10" name="Text Placeholder 12"/>
          <p:cNvSpPr>
            <a:spLocks noGrp="1"/>
          </p:cNvSpPr>
          <p:nvPr>
            <p:ph type="body" sz="quarter" idx="13"/>
          </p:nvPr>
        </p:nvSpPr>
        <p:spPr>
          <a:xfrm>
            <a:off x="970882" y="836712"/>
            <a:ext cx="5905373" cy="360040"/>
          </a:xfrm>
        </p:spPr>
        <p:txBody>
          <a:bodyPr>
            <a:noAutofit/>
          </a:bodyPr>
          <a:lstStyle>
            <a:lvl1pPr>
              <a:defRPr sz="1800" b="0">
                <a:solidFill>
                  <a:schemeClr val="bg1"/>
                </a:solidFill>
              </a:defRPr>
            </a:lvl1pPr>
            <a:lvl3pPr marL="0" indent="0">
              <a:buNone/>
              <a:defRPr/>
            </a:lvl3pPr>
            <a:lvl5pPr marL="707400" indent="0">
              <a:buNone/>
              <a:defRPr/>
            </a:lvl5pPr>
          </a:lstStyle>
          <a:p>
            <a:pPr lvl="0"/>
            <a:r>
              <a:rPr lang="ga-IE" smtClean="0"/>
              <a:t>Click to edit Master text styles</a:t>
            </a:r>
          </a:p>
        </p:txBody>
      </p:sp>
    </p:spTree>
    <p:extLst>
      <p:ext uri="{BB962C8B-B14F-4D97-AF65-F5344CB8AC3E}">
        <p14:creationId xmlns="" xmlns:p14="http://schemas.microsoft.com/office/powerpoint/2010/main" val="1567824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600" y="1916832"/>
            <a:ext cx="5832648" cy="864095"/>
          </a:xfrm>
        </p:spPr>
        <p:txBody>
          <a:bodyPr anchor="t">
            <a:normAutofit/>
          </a:bodyPr>
          <a:lstStyle>
            <a:lvl1pPr algn="l">
              <a:defRPr sz="3000" b="0" cap="none"/>
            </a:lvl1pPr>
          </a:lstStyle>
          <a:p>
            <a:r>
              <a:rPr lang="ga-IE" smtClean="0"/>
              <a:t>Click to edit Master title style</a:t>
            </a:r>
            <a:endParaRPr lang="en-IE" dirty="0"/>
          </a:p>
        </p:txBody>
      </p:sp>
      <p:sp>
        <p:nvSpPr>
          <p:cNvPr id="3" name="Text Placeholder 2"/>
          <p:cNvSpPr>
            <a:spLocks noGrp="1"/>
          </p:cNvSpPr>
          <p:nvPr>
            <p:ph type="body" idx="1"/>
          </p:nvPr>
        </p:nvSpPr>
        <p:spPr>
          <a:xfrm>
            <a:off x="971600" y="404664"/>
            <a:ext cx="5904656" cy="792088"/>
          </a:xfrm>
          <a:ln>
            <a:noFill/>
          </a:ln>
        </p:spPr>
        <p:txBody>
          <a:bodyPr anchor="b"/>
          <a:lstStyle>
            <a:lvl1pPr marL="0" indent="0">
              <a:buNone/>
              <a:defRPr sz="1800">
                <a:solidFill>
                  <a:srgbClr val="19C0E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9" name="Text Placeholder 8"/>
          <p:cNvSpPr>
            <a:spLocks noGrp="1"/>
          </p:cNvSpPr>
          <p:nvPr>
            <p:ph type="body" sz="quarter" idx="13"/>
          </p:nvPr>
        </p:nvSpPr>
        <p:spPr>
          <a:xfrm>
            <a:off x="971575" y="2924943"/>
            <a:ext cx="5832673" cy="2448272"/>
          </a:xfrm>
        </p:spPr>
        <p:txBody>
          <a:bodyPr/>
          <a:lstStyle>
            <a:lvl1pPr marL="285750" marR="0" indent="-285750" algn="l" defTabSz="914400" rtl="0" eaLnBrk="0" fontAlgn="base" latinLnBrk="0" hangingPunct="0">
              <a:lnSpc>
                <a:spcPct val="100000"/>
              </a:lnSpc>
              <a:spcBef>
                <a:spcPct val="20000"/>
              </a:spcBef>
              <a:spcAft>
                <a:spcPct val="0"/>
              </a:spcAft>
              <a:buClrTx/>
              <a:buSzTx/>
              <a:buFont typeface="Arial"/>
              <a:buChar char="•"/>
              <a:tabLst/>
              <a:defRPr sz="2000"/>
            </a:lvl1pPr>
            <a:lvl2pPr marL="666000" indent="-342900">
              <a:lnSpc>
                <a:spcPct val="120000"/>
              </a:lnSpc>
              <a:buFont typeface="+mj-lt"/>
              <a:buAutoNum type="alphaLcPeriod"/>
              <a:defRPr/>
            </a:lvl2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p:txBody>
      </p:sp>
    </p:spTree>
    <p:extLst>
      <p:ext uri="{BB962C8B-B14F-4D97-AF65-F5344CB8AC3E}">
        <p14:creationId xmlns="" xmlns:p14="http://schemas.microsoft.com/office/powerpoint/2010/main" val="119636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971600" y="332656"/>
            <a:ext cx="5832648" cy="575394"/>
          </a:xfrm>
        </p:spPr>
        <p:txBody>
          <a:bodyPr>
            <a:normAutofit/>
          </a:bodyPr>
          <a:lstStyle>
            <a:lvl1pPr>
              <a:defRPr sz="2800"/>
            </a:lvl1pPr>
          </a:lstStyle>
          <a:p>
            <a:r>
              <a:rPr lang="ga-IE" smtClean="0"/>
              <a:t>Click to edit Master title style</a:t>
            </a:r>
            <a:endParaRPr lang="en-IE" dirty="0"/>
          </a:p>
        </p:txBody>
      </p:sp>
      <p:sp>
        <p:nvSpPr>
          <p:cNvPr id="10" name="Content Placeholder 2"/>
          <p:cNvSpPr>
            <a:spLocks noGrp="1"/>
          </p:cNvSpPr>
          <p:nvPr>
            <p:ph sz="half" idx="1"/>
          </p:nvPr>
        </p:nvSpPr>
        <p:spPr>
          <a:xfrm>
            <a:off x="971600" y="1600201"/>
            <a:ext cx="3524200" cy="4133056"/>
          </a:xfrm>
        </p:spPr>
        <p:txBody>
          <a:bodyPr/>
          <a:lstStyle>
            <a:lvl1pPr>
              <a:defRPr sz="1800"/>
            </a:lvl1pPr>
            <a:lvl2pPr marL="360000">
              <a:lnSpc>
                <a:spcPct val="150000"/>
              </a:lnSpc>
              <a:defRPr sz="1600"/>
            </a:lvl2pPr>
            <a:lvl3pPr marL="633600" indent="-285750">
              <a:buFont typeface="Lucida Grande"/>
              <a:buChar char="﹣"/>
              <a:defRPr sz="1600"/>
            </a:lvl3pPr>
            <a:lvl4pPr marL="216000">
              <a:defRPr sz="1400"/>
            </a:lvl4pPr>
            <a:lvl5pPr marL="1296000">
              <a:defRPr sz="14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IE" dirty="0"/>
          </a:p>
        </p:txBody>
      </p:sp>
      <p:sp>
        <p:nvSpPr>
          <p:cNvPr id="11" name="Content Placeholder 3"/>
          <p:cNvSpPr>
            <a:spLocks noGrp="1"/>
          </p:cNvSpPr>
          <p:nvPr>
            <p:ph sz="half" idx="2"/>
          </p:nvPr>
        </p:nvSpPr>
        <p:spPr>
          <a:xfrm>
            <a:off x="4953334" y="1600201"/>
            <a:ext cx="3733465" cy="4205064"/>
          </a:xfrm>
        </p:spPr>
        <p:txBody>
          <a:bodyPr/>
          <a:lstStyle>
            <a:lvl1pPr>
              <a:defRPr sz="1800">
                <a:solidFill>
                  <a:srgbClr val="474747"/>
                </a:solidFill>
              </a:defRPr>
            </a:lvl1pPr>
            <a:lvl2pPr marL="360000">
              <a:lnSpc>
                <a:spcPct val="150000"/>
              </a:lnSpc>
              <a:defRPr sz="1600"/>
            </a:lvl2pPr>
            <a:lvl3pPr marL="576000">
              <a:defRPr sz="1600"/>
            </a:lvl3pPr>
            <a:lvl4pPr marL="108000">
              <a:defRPr sz="1400"/>
            </a:lvl4pPr>
            <a:lvl5pPr marL="1188000">
              <a:defRPr sz="14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IE" dirty="0"/>
          </a:p>
        </p:txBody>
      </p:sp>
    </p:spTree>
    <p:extLst>
      <p:ext uri="{BB962C8B-B14F-4D97-AF65-F5344CB8AC3E}">
        <p14:creationId xmlns="" xmlns:p14="http://schemas.microsoft.com/office/powerpoint/2010/main" val="1603612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You">
    <p:spTree>
      <p:nvGrpSpPr>
        <p:cNvPr id="1" name=""/>
        <p:cNvGrpSpPr/>
        <p:nvPr/>
      </p:nvGrpSpPr>
      <p:grpSpPr>
        <a:xfrm>
          <a:off x="0" y="0"/>
          <a:ext cx="0" cy="0"/>
          <a:chOff x="0" y="0"/>
          <a:chExt cx="0" cy="0"/>
        </a:xfrm>
      </p:grpSpPr>
      <p:pic>
        <p:nvPicPr>
          <p:cNvPr id="3" name="LEO_PPT_ThankYou.jpg" descr="/Users/DWorks7/Clients/LEO/Identity_Guidelines/DesignExamples/LEO_PPT/JPEGS/LEO_PPT_ThankYou.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683568" y="2636912"/>
            <a:ext cx="2952328" cy="576263"/>
          </a:xfrm>
        </p:spPr>
        <p:txBody>
          <a:bodyPr/>
          <a:lstStyle>
            <a:lvl1pPr algn="ctr">
              <a:defRPr sz="3500">
                <a:solidFill>
                  <a:schemeClr val="bg1"/>
                </a:solidFill>
              </a:defRPr>
            </a:lvl1pPr>
          </a:lstStyle>
          <a:p>
            <a:r>
              <a:rPr lang="ga-IE" dirty="0" smtClean="0"/>
              <a:t>Click to edit Master title style</a:t>
            </a:r>
            <a:endParaRPr lang="en-US" dirty="0"/>
          </a:p>
        </p:txBody>
      </p:sp>
      <p:sp>
        <p:nvSpPr>
          <p:cNvPr id="5" name="Title 1"/>
          <p:cNvSpPr txBox="1">
            <a:spLocks/>
          </p:cNvSpPr>
          <p:nvPr userDrawn="1"/>
        </p:nvSpPr>
        <p:spPr bwMode="auto">
          <a:xfrm>
            <a:off x="4932040" y="3356992"/>
            <a:ext cx="2952328"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500" kern="120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r>
              <a:rPr lang="ga-IE" smtClean="0"/>
              <a:t>Click to edit Master title style</a:t>
            </a:r>
            <a:endParaRPr lang="en-US" dirty="0"/>
          </a:p>
        </p:txBody>
      </p:sp>
    </p:spTree>
    <p:extLst>
      <p:ext uri="{BB962C8B-B14F-4D97-AF65-F5344CB8AC3E}">
        <p14:creationId xmlns="" xmlns:p14="http://schemas.microsoft.com/office/powerpoint/2010/main" val="284557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Divider">
    <p:spTree>
      <p:nvGrpSpPr>
        <p:cNvPr id="1" name=""/>
        <p:cNvGrpSpPr/>
        <p:nvPr/>
      </p:nvGrpSpPr>
      <p:grpSpPr>
        <a:xfrm>
          <a:off x="0" y="0"/>
          <a:ext cx="0" cy="0"/>
          <a:chOff x="0" y="0"/>
          <a:chExt cx="0" cy="0"/>
        </a:xfrm>
      </p:grpSpPr>
      <p:cxnSp>
        <p:nvCxnSpPr>
          <p:cNvPr id="5" name="Straight Connector 4"/>
          <p:cNvCxnSpPr/>
          <p:nvPr userDrawn="1"/>
        </p:nvCxnSpPr>
        <p:spPr>
          <a:xfrm>
            <a:off x="971550" y="1341438"/>
            <a:ext cx="7632700" cy="0"/>
          </a:xfrm>
          <a:prstGeom prst="line">
            <a:avLst/>
          </a:prstGeom>
          <a:ln>
            <a:solidFill>
              <a:srgbClr val="3B3B3B"/>
            </a:solidFill>
          </a:ln>
        </p:spPr>
        <p:style>
          <a:lnRef idx="1">
            <a:schemeClr val="accent5"/>
          </a:lnRef>
          <a:fillRef idx="0">
            <a:schemeClr val="accent5"/>
          </a:fillRef>
          <a:effectRef idx="0">
            <a:schemeClr val="accent5"/>
          </a:effectRef>
          <a:fontRef idx="minor">
            <a:schemeClr val="tx1"/>
          </a:fontRef>
        </p:style>
      </p:cxnSp>
      <p:sp>
        <p:nvSpPr>
          <p:cNvPr id="11" name="Text Placeholder 9"/>
          <p:cNvSpPr>
            <a:spLocks noGrp="1"/>
          </p:cNvSpPr>
          <p:nvPr>
            <p:ph type="body" sz="quarter" idx="13"/>
          </p:nvPr>
        </p:nvSpPr>
        <p:spPr>
          <a:xfrm>
            <a:off x="971798" y="3284984"/>
            <a:ext cx="7056586" cy="1440160"/>
          </a:xfrm>
        </p:spPr>
        <p:txBody>
          <a:bodyPr/>
          <a:lstStyle>
            <a:lvl1pPr>
              <a:defRPr sz="1800">
                <a:solidFill>
                  <a:schemeClr val="bg1"/>
                </a:solidFill>
              </a:defRPr>
            </a:lvl1pPr>
            <a:lvl2pPr marL="0" indent="0">
              <a:lnSpc>
                <a:spcPct val="130000"/>
              </a:lnSpc>
              <a:buNone/>
              <a:defRPr sz="1600">
                <a:solidFill>
                  <a:schemeClr val="bg1"/>
                </a:solidFill>
              </a:defRPr>
            </a:lvl2pPr>
          </a:lstStyle>
          <a:p>
            <a:pPr lvl="0"/>
            <a:r>
              <a:rPr lang="ga-IE" dirty="0" smtClean="0"/>
              <a:t>Click to edit Master text styles</a:t>
            </a:r>
          </a:p>
          <a:p>
            <a:pPr lvl="1"/>
            <a:r>
              <a:rPr lang="ga-IE" dirty="0" smtClean="0"/>
              <a:t>Second level</a:t>
            </a:r>
          </a:p>
        </p:txBody>
      </p:sp>
      <p:sp>
        <p:nvSpPr>
          <p:cNvPr id="6" name="Title 1"/>
          <p:cNvSpPr>
            <a:spLocks noGrp="1"/>
          </p:cNvSpPr>
          <p:nvPr>
            <p:ph type="ctrTitle"/>
          </p:nvPr>
        </p:nvSpPr>
        <p:spPr>
          <a:xfrm>
            <a:off x="971600" y="2143116"/>
            <a:ext cx="7056784" cy="642942"/>
          </a:xfrm>
          <a:ln>
            <a:noFill/>
          </a:ln>
        </p:spPr>
        <p:txBody>
          <a:bodyPr anchor="t">
            <a:noAutofit/>
          </a:bodyPr>
          <a:lstStyle>
            <a:lvl1pPr>
              <a:defRPr sz="3000" baseline="0">
                <a:solidFill>
                  <a:schemeClr val="bg1"/>
                </a:solidFill>
                <a:latin typeface="Calibri"/>
                <a:cs typeface="Calibri"/>
              </a:defRPr>
            </a:lvl1pPr>
          </a:lstStyle>
          <a:p>
            <a:r>
              <a:rPr lang="ga-IE" dirty="0" smtClean="0"/>
              <a:t>Click to edit Master title style</a:t>
            </a:r>
            <a:endParaRPr lang="en-IE" dirty="0"/>
          </a:p>
        </p:txBody>
      </p:sp>
    </p:spTree>
    <p:extLst>
      <p:ext uri="{BB962C8B-B14F-4D97-AF65-F5344CB8AC3E}">
        <p14:creationId xmlns="" xmlns:p14="http://schemas.microsoft.com/office/powerpoint/2010/main" val="337143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_Quote">
    <p:spTree>
      <p:nvGrpSpPr>
        <p:cNvPr id="1" name=""/>
        <p:cNvGrpSpPr/>
        <p:nvPr/>
      </p:nvGrpSpPr>
      <p:grpSpPr>
        <a:xfrm>
          <a:off x="0" y="0"/>
          <a:ext cx="0" cy="0"/>
          <a:chOff x="0" y="0"/>
          <a:chExt cx="0" cy="0"/>
        </a:xfrm>
      </p:grpSpPr>
      <p:pic>
        <p:nvPicPr>
          <p:cNvPr id="4" name="LEO_PPT_design_green.jpg" descr="/Users/DWorks7/Clients/LEO/Identity_Guidelines/DesignExamples/LEO_PPT/JPEGS/LEO_PPT_design_green.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1563" y="0"/>
            <a:ext cx="9144000" cy="6858000"/>
          </a:xfrm>
          <a:prstGeom prst="rect">
            <a:avLst/>
          </a:prstGeom>
        </p:spPr>
      </p:pic>
      <p:sp>
        <p:nvSpPr>
          <p:cNvPr id="8" name="Title 1"/>
          <p:cNvSpPr>
            <a:spLocks noGrp="1"/>
          </p:cNvSpPr>
          <p:nvPr>
            <p:ph type="ctrTitle"/>
          </p:nvPr>
        </p:nvSpPr>
        <p:spPr>
          <a:xfrm>
            <a:off x="971600" y="1484784"/>
            <a:ext cx="7200800" cy="3960440"/>
          </a:xfrm>
          <a:ln>
            <a:noFill/>
          </a:ln>
        </p:spPr>
        <p:txBody>
          <a:bodyPr anchor="t">
            <a:noAutofit/>
          </a:bodyPr>
          <a:lstStyle>
            <a:lvl1pPr>
              <a:defRPr sz="3000" baseline="0">
                <a:solidFill>
                  <a:schemeClr val="bg1"/>
                </a:solidFill>
                <a:latin typeface="Calibri"/>
                <a:cs typeface="Calibri"/>
              </a:defRPr>
            </a:lvl1pPr>
          </a:lstStyle>
          <a:p>
            <a:r>
              <a:rPr lang="ga-IE" dirty="0" smtClean="0"/>
              <a:t>Click to edit Master title style</a:t>
            </a:r>
            <a:endParaRPr lang="en-IE" dirty="0"/>
          </a:p>
        </p:txBody>
      </p:sp>
    </p:spTree>
    <p:extLst>
      <p:ext uri="{BB962C8B-B14F-4D97-AF65-F5344CB8AC3E}">
        <p14:creationId xmlns="" xmlns:p14="http://schemas.microsoft.com/office/powerpoint/2010/main" val="19291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3" name="LEO_PPT_gradient.jpg" descr="/Users/DWorks7/Clients/LEO/Identity_Guidelines/DesignExamples/LEO_PPT/JPEGS/LEO_PPT_gradient.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59632" y="1412776"/>
            <a:ext cx="6696744" cy="4104456"/>
          </a:xfrm>
          <a:ln>
            <a:noFill/>
          </a:ln>
        </p:spPr>
        <p:txBody>
          <a:bodyPr/>
          <a:lstStyle>
            <a:lvl1pPr algn="ctr">
              <a:defRPr sz="3500">
                <a:solidFill>
                  <a:schemeClr val="bg1"/>
                </a:solidFill>
              </a:defRPr>
            </a:lvl1pPr>
          </a:lstStyle>
          <a:p>
            <a:r>
              <a:rPr lang="ga-IE" dirty="0" smtClean="0"/>
              <a:t>Click to edit Master title style</a:t>
            </a:r>
            <a:endParaRPr lang="en-US" dirty="0"/>
          </a:p>
        </p:txBody>
      </p:sp>
    </p:spTree>
    <p:extLst>
      <p:ext uri="{BB962C8B-B14F-4D97-AF65-F5344CB8AC3E}">
        <p14:creationId xmlns="" xmlns:p14="http://schemas.microsoft.com/office/powerpoint/2010/main" val="103162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71550" y="404465"/>
            <a:ext cx="7560890" cy="576263"/>
          </a:xfrm>
          <a:ln>
            <a:noFill/>
          </a:ln>
        </p:spPr>
        <p:txBody>
          <a:bodyPr/>
          <a:lstStyle/>
          <a:p>
            <a:r>
              <a:rPr lang="ga-IE" smtClean="0"/>
              <a:t>Click to edit Master title style</a:t>
            </a:r>
            <a:endParaRPr lang="en-US"/>
          </a:p>
        </p:txBody>
      </p:sp>
      <p:sp>
        <p:nvSpPr>
          <p:cNvPr id="6" name="Text Placeholder 2"/>
          <p:cNvSpPr>
            <a:spLocks noGrp="1"/>
          </p:cNvSpPr>
          <p:nvPr>
            <p:ph idx="1"/>
          </p:nvPr>
        </p:nvSpPr>
        <p:spPr>
          <a:xfrm>
            <a:off x="971600" y="1600201"/>
            <a:ext cx="7571184" cy="3773015"/>
          </a:xfrm>
          <a:prstGeom prst="rect">
            <a:avLst/>
          </a:prstGeom>
        </p:spPr>
        <p:txBody>
          <a:bodyPr rtlCol="0">
            <a:normAutofit/>
          </a:bodyPr>
          <a:lstStyle>
            <a:lvl1pPr>
              <a:defRPr sz="1800" b="0"/>
            </a:lvl1pPr>
            <a:lvl2pPr marL="285750" indent="-285750">
              <a:buFont typeface="Arial"/>
              <a:buChar char="•"/>
              <a:defRPr sz="1600"/>
            </a:lvl2pPr>
            <a:lvl3pPr marL="720000" indent="-228600">
              <a:buFont typeface="Lucida Grande"/>
              <a:buChar char="﹣"/>
              <a:defRPr/>
            </a:lvl3pPr>
            <a:lvl4pPr marL="396000">
              <a:defRPr>
                <a:solidFill>
                  <a:srgbClr val="0089C3"/>
                </a:solidFill>
              </a:defRPr>
            </a:lvl4pPr>
            <a:lvl5pPr marL="1404000">
              <a:defRPr>
                <a:solidFill>
                  <a:srgbClr val="0089C3"/>
                </a:solidFill>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Tree>
    <p:extLst>
      <p:ext uri="{BB962C8B-B14F-4D97-AF65-F5344CB8AC3E}">
        <p14:creationId xmlns="" xmlns:p14="http://schemas.microsoft.com/office/powerpoint/2010/main" val="164262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LEO_PPT_design_green.jpg" descr="/Users/DWorks7/Clients/LEO/Identity_Guidelines/DesignExamples/LEO_PPT/JPEGS/LEO_PPT_design_green.jpg"/>
          <p:cNvPicPr>
            <a:picLocks noChangeAspect="1"/>
          </p:cNvPicPr>
          <p:nvPr userDrawn="1"/>
        </p:nvPicPr>
        <p:blipFill>
          <a:blip r:embed="rId2" r:link="rId3" cstate="print">
            <a:extLst>
              <a:ext uri="{28A0092B-C50C-407E-A947-70E740481C1C}">
                <a14:useLocalDpi xmlns="" xmlns:a14="http://schemas.microsoft.com/office/drawing/2010/main" val="0"/>
              </a:ext>
            </a:extLst>
          </a:blip>
          <a:stretch>
            <a:fillRect/>
          </a:stretch>
        </p:blipFill>
        <p:spPr>
          <a:xfrm>
            <a:off x="1563" y="0"/>
            <a:ext cx="9144000" cy="6858000"/>
          </a:xfrm>
          <a:prstGeom prst="rect">
            <a:avLst/>
          </a:prstGeom>
        </p:spPr>
      </p:pic>
      <p:sp>
        <p:nvSpPr>
          <p:cNvPr id="2" name="Title 1"/>
          <p:cNvSpPr>
            <a:spLocks noGrp="1"/>
          </p:cNvSpPr>
          <p:nvPr>
            <p:ph type="title"/>
          </p:nvPr>
        </p:nvSpPr>
        <p:spPr>
          <a:xfrm>
            <a:off x="971550" y="404465"/>
            <a:ext cx="7560890" cy="576263"/>
          </a:xfrm>
        </p:spPr>
        <p:txBody>
          <a:bodyPr/>
          <a:lstStyle/>
          <a:p>
            <a:r>
              <a:rPr lang="ga-IE" smtClean="0"/>
              <a:t>Click to edit Master title style</a:t>
            </a:r>
            <a:endParaRPr lang="en-US"/>
          </a:p>
        </p:txBody>
      </p:sp>
      <p:sp>
        <p:nvSpPr>
          <p:cNvPr id="6" name="Text Placeholder 2"/>
          <p:cNvSpPr>
            <a:spLocks noGrp="1"/>
          </p:cNvSpPr>
          <p:nvPr>
            <p:ph idx="1"/>
          </p:nvPr>
        </p:nvSpPr>
        <p:spPr>
          <a:xfrm>
            <a:off x="971600" y="1600201"/>
            <a:ext cx="7571184" cy="3773015"/>
          </a:xfrm>
          <a:prstGeom prst="rect">
            <a:avLst/>
          </a:prstGeom>
        </p:spPr>
        <p:txBody>
          <a:bodyPr rtlCol="0">
            <a:normAutofit/>
          </a:bodyPr>
          <a:lstStyle>
            <a:lvl1pPr>
              <a:defRPr sz="1800" b="0"/>
            </a:lvl1pPr>
            <a:lvl2pPr marL="285750" indent="-285750">
              <a:buFont typeface="Arial"/>
              <a:buChar char="•"/>
              <a:defRPr sz="1600"/>
            </a:lvl2pPr>
            <a:lvl3pPr marL="720000" indent="-228600">
              <a:buFont typeface="Lucida Grande"/>
              <a:buChar char="﹣"/>
              <a:defRPr/>
            </a:lvl3pPr>
            <a:lvl4pPr marL="396000">
              <a:defRPr>
                <a:solidFill>
                  <a:srgbClr val="A6CD66"/>
                </a:solidFill>
              </a:defRPr>
            </a:lvl4pPr>
            <a:lvl5pPr marL="1404000">
              <a:defRPr>
                <a:solidFill>
                  <a:srgbClr val="A6CD66"/>
                </a:solidFill>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Tree>
    <p:extLst>
      <p:ext uri="{BB962C8B-B14F-4D97-AF65-F5344CB8AC3E}">
        <p14:creationId xmlns="" xmlns:p14="http://schemas.microsoft.com/office/powerpoint/2010/main" val="22973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971600" y="2132856"/>
            <a:ext cx="7416824" cy="939536"/>
          </a:xfrm>
        </p:spPr>
        <p:txBody>
          <a:bodyPr anchor="t"/>
          <a:lstStyle/>
          <a:p>
            <a:r>
              <a:rPr lang="ga-IE" dirty="0" smtClean="0"/>
              <a:t>Click to edit Master title style</a:t>
            </a:r>
            <a:endParaRPr lang="en-US" dirty="0"/>
          </a:p>
        </p:txBody>
      </p:sp>
      <p:sp>
        <p:nvSpPr>
          <p:cNvPr id="10" name="Text Placeholder 9"/>
          <p:cNvSpPr>
            <a:spLocks noGrp="1"/>
          </p:cNvSpPr>
          <p:nvPr>
            <p:ph type="body" sz="quarter" idx="13"/>
          </p:nvPr>
        </p:nvSpPr>
        <p:spPr>
          <a:xfrm>
            <a:off x="971600" y="3068960"/>
            <a:ext cx="7416824" cy="1512168"/>
          </a:xfrm>
        </p:spPr>
        <p:txBody>
          <a:bodyPr/>
          <a:lstStyle>
            <a:lvl1pPr>
              <a:defRPr sz="1800">
                <a:solidFill>
                  <a:schemeClr val="accent3">
                    <a:lumMod val="60000"/>
                    <a:lumOff val="40000"/>
                  </a:schemeClr>
                </a:solidFill>
              </a:defRPr>
            </a:lvl1pPr>
            <a:lvl2pPr marL="0" indent="0">
              <a:lnSpc>
                <a:spcPct val="130000"/>
              </a:lnSpc>
              <a:buNone/>
              <a:defRPr sz="1600"/>
            </a:lvl2pPr>
          </a:lstStyle>
          <a:p>
            <a:pPr lvl="0"/>
            <a:r>
              <a:rPr lang="ga-IE" dirty="0" smtClean="0"/>
              <a:t>Click to edit Master text styles</a:t>
            </a:r>
          </a:p>
          <a:p>
            <a:pPr lvl="1"/>
            <a:r>
              <a:rPr lang="ga-IE" dirty="0" smtClean="0"/>
              <a:t>Second level</a:t>
            </a:r>
          </a:p>
        </p:txBody>
      </p:sp>
    </p:spTree>
    <p:extLst>
      <p:ext uri="{BB962C8B-B14F-4D97-AF65-F5344CB8AC3E}">
        <p14:creationId xmlns="" xmlns:p14="http://schemas.microsoft.com/office/powerpoint/2010/main" val="174514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71600" y="332656"/>
            <a:ext cx="7560840" cy="504056"/>
          </a:xfrm>
          <a:prstGeom prst="rect">
            <a:avLst/>
          </a:prstGeom>
        </p:spPr>
        <p:txBody>
          <a:bodyPr rtlCol="0">
            <a:normAutofit/>
          </a:bodyPr>
          <a:lstStyle>
            <a:lvl1pPr>
              <a:defRPr>
                <a:ln>
                  <a:noFill/>
                </a:ln>
              </a:defRPr>
            </a:lvl1pPr>
          </a:lstStyle>
          <a:p>
            <a:r>
              <a:rPr lang="ga-IE" smtClean="0"/>
              <a:t>Click to edit Master title style</a:t>
            </a:r>
            <a:endParaRPr lang="en-IE" dirty="0"/>
          </a:p>
        </p:txBody>
      </p:sp>
      <p:sp>
        <p:nvSpPr>
          <p:cNvPr id="7" name="Text Placeholder 2"/>
          <p:cNvSpPr>
            <a:spLocks noGrp="1"/>
          </p:cNvSpPr>
          <p:nvPr>
            <p:ph idx="1"/>
          </p:nvPr>
        </p:nvSpPr>
        <p:spPr>
          <a:xfrm>
            <a:off x="971600" y="1600201"/>
            <a:ext cx="7571184" cy="3773015"/>
          </a:xfrm>
          <a:prstGeom prst="rect">
            <a:avLst/>
          </a:prstGeom>
        </p:spPr>
        <p:txBody>
          <a:bodyPr rtlCol="0">
            <a:normAutofit/>
          </a:bodyPr>
          <a:lstStyle>
            <a:lvl1pPr>
              <a:defRPr sz="1800" b="0"/>
            </a:lvl1pPr>
            <a:lvl2pPr marL="285750" indent="-285750">
              <a:buFont typeface="Arial"/>
              <a:buChar char="•"/>
              <a:defRPr sz="1600"/>
            </a:lvl2pPr>
            <a:lvl3pPr marL="720000" indent="-228600">
              <a:buFont typeface="Lucida Grande"/>
              <a:buChar char="﹣"/>
              <a:defRPr/>
            </a:lvl3pPr>
            <a:lvl4pPr marL="396000">
              <a:defRPr>
                <a:solidFill>
                  <a:schemeClr val="accent3">
                    <a:lumMod val="60000"/>
                    <a:lumOff val="40000"/>
                  </a:schemeClr>
                </a:solidFill>
              </a:defRPr>
            </a:lvl4pPr>
            <a:lvl5pPr marL="1404000">
              <a:defRPr>
                <a:solidFill>
                  <a:schemeClr val="accent3">
                    <a:lumMod val="60000"/>
                    <a:lumOff val="40000"/>
                  </a:schemeClr>
                </a:solidFill>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IE" dirty="0"/>
          </a:p>
        </p:txBody>
      </p:sp>
      <p:sp>
        <p:nvSpPr>
          <p:cNvPr id="13" name="Text Placeholder 12"/>
          <p:cNvSpPr>
            <a:spLocks noGrp="1"/>
          </p:cNvSpPr>
          <p:nvPr>
            <p:ph type="body" sz="quarter" idx="12"/>
          </p:nvPr>
        </p:nvSpPr>
        <p:spPr>
          <a:xfrm>
            <a:off x="971600" y="836712"/>
            <a:ext cx="7560840" cy="360040"/>
          </a:xfrm>
        </p:spPr>
        <p:txBody>
          <a:bodyPr>
            <a:noAutofit/>
          </a:bodyPr>
          <a:lstStyle>
            <a:lvl1pPr>
              <a:defRPr sz="1800" b="0">
                <a:solidFill>
                  <a:schemeClr val="accent3">
                    <a:lumMod val="60000"/>
                    <a:lumOff val="40000"/>
                  </a:schemeClr>
                </a:solidFill>
              </a:defRPr>
            </a:lvl1pPr>
            <a:lvl3pPr marL="0" indent="0">
              <a:buNone/>
              <a:defRPr/>
            </a:lvl3pPr>
            <a:lvl5pPr marL="707400" indent="0">
              <a:buNone/>
              <a:defRPr/>
            </a:lvl5pPr>
          </a:lstStyle>
          <a:p>
            <a:pPr lvl="0"/>
            <a:r>
              <a:rPr lang="ga-IE" dirty="0" smtClean="0"/>
              <a:t>Click to edit Master text styles</a:t>
            </a:r>
          </a:p>
        </p:txBody>
      </p:sp>
    </p:spTree>
    <p:extLst>
      <p:ext uri="{BB962C8B-B14F-4D97-AF65-F5344CB8AC3E}">
        <p14:creationId xmlns="" xmlns:p14="http://schemas.microsoft.com/office/powerpoint/2010/main" val="118300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file://localhost/Users/DWorks7/Clients/LEO/Identity_Guidelines/DesignExamples/LEO_PPT/JPEGS/LEO_PPT_BlueFoote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LEO_PPT_BlueFooter.jpg" descr="/Users/DWorks7/Clients/LEO/Identity_Guidelines/DesignExamples/LEO_PPT/JPEGS/LEO_PPT_BlueFooter.jpg"/>
          <p:cNvPicPr>
            <a:picLocks noChangeAspect="1"/>
          </p:cNvPicPr>
          <p:nvPr userDrawn="1"/>
        </p:nvPicPr>
        <p:blipFill>
          <a:blip r:embed="rId29" r:link="rId30" cstate="print">
            <a:extLst>
              <a:ext uri="{28A0092B-C50C-407E-A947-70E740481C1C}">
                <a14:useLocalDpi xmlns="" xmlns:a14="http://schemas.microsoft.com/office/drawing/2010/main" val="0"/>
              </a:ext>
            </a:extLst>
          </a:blip>
          <a:stretch>
            <a:fillRect/>
          </a:stretch>
        </p:blipFill>
        <p:spPr>
          <a:xfrm>
            <a:off x="-214346" y="0"/>
            <a:ext cx="9144000" cy="6858000"/>
          </a:xfrm>
          <a:prstGeom prst="rect">
            <a:avLst/>
          </a:prstGeom>
        </p:spPr>
      </p:pic>
      <p:sp>
        <p:nvSpPr>
          <p:cNvPr id="1027" name="Title Placeholder 1"/>
          <p:cNvSpPr>
            <a:spLocks noGrp="1"/>
          </p:cNvSpPr>
          <p:nvPr>
            <p:ph type="title"/>
          </p:nvPr>
        </p:nvSpPr>
        <p:spPr bwMode="auto">
          <a:xfrm>
            <a:off x="971550" y="260350"/>
            <a:ext cx="7632898" cy="57626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Overview…..</a:t>
            </a:r>
            <a:endParaRPr lang="en-IE" dirty="0"/>
          </a:p>
        </p:txBody>
      </p:sp>
      <p:sp>
        <p:nvSpPr>
          <p:cNvPr id="1028" name="Text Placeholder 2"/>
          <p:cNvSpPr>
            <a:spLocks noGrp="1"/>
          </p:cNvSpPr>
          <p:nvPr>
            <p:ph type="body" idx="1"/>
          </p:nvPr>
        </p:nvSpPr>
        <p:spPr bwMode="auto">
          <a:xfrm>
            <a:off x="971550" y="1600200"/>
            <a:ext cx="7632700" cy="39893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nSpc>
                <a:spcPct val="90000"/>
              </a:lnSpc>
            </a:pPr>
            <a:r>
              <a:rPr lang="en-IE" sz="2000" dirty="0" smtClean="0"/>
              <a:t>In 1993 County &amp; City Enterprise Boards were established by the Government as Companies limited by guarantee with 15 local Directors to promote and encourage local enterprise working to local action plans. </a:t>
            </a:r>
          </a:p>
          <a:p>
            <a:pPr>
              <a:lnSpc>
                <a:spcPct val="90000"/>
              </a:lnSpc>
            </a:pPr>
            <a:r>
              <a:rPr lang="en-IE" sz="2000" dirty="0" smtClean="0"/>
              <a:t>In 2014 following a Government decision County &amp; City Enterprise Boards were dissolved and 31 Local Enterprise Offices established.</a:t>
            </a:r>
          </a:p>
          <a:p>
            <a:pPr>
              <a:lnSpc>
                <a:spcPct val="90000"/>
              </a:lnSpc>
            </a:pPr>
            <a:r>
              <a:rPr lang="en-IE" sz="2000" dirty="0" smtClean="0"/>
              <a:t>The LEO’s are the first stop shop for anyone seeking information and support on starting or growing a business in Ireland. </a:t>
            </a:r>
          </a:p>
          <a:p>
            <a:pPr>
              <a:lnSpc>
                <a:spcPct val="90000"/>
              </a:lnSpc>
            </a:pPr>
            <a:r>
              <a:rPr lang="en-IE" sz="2000" dirty="0" smtClean="0"/>
              <a:t>As an initiative under the Action Plan for Jobs we are committed to delivering an enhanced and more integrated support service for micro and small business in Ireland. </a:t>
            </a:r>
          </a:p>
          <a:p>
            <a:pPr>
              <a:lnSpc>
                <a:spcPct val="90000"/>
              </a:lnSpc>
            </a:pPr>
            <a:r>
              <a:rPr lang="en-IE" sz="2000" dirty="0" smtClean="0"/>
              <a:t>The LEO will build on the significant achievements of the City and County Enterprise Boards. </a:t>
            </a:r>
          </a:p>
        </p:txBody>
      </p:sp>
      <p:cxnSp>
        <p:nvCxnSpPr>
          <p:cNvPr id="7" name="Straight Connector 6"/>
          <p:cNvCxnSpPr/>
          <p:nvPr/>
        </p:nvCxnSpPr>
        <p:spPr>
          <a:xfrm>
            <a:off x="971550" y="1341438"/>
            <a:ext cx="7632700" cy="0"/>
          </a:xfrm>
          <a:prstGeom prst="line">
            <a:avLst/>
          </a:prstGeom>
          <a:ln>
            <a:solidFill>
              <a:srgbClr val="0089C3"/>
            </a:solidFill>
          </a:ln>
        </p:spPr>
        <p:style>
          <a:lnRef idx="1">
            <a:schemeClr val="accent5"/>
          </a:lnRef>
          <a:fillRef idx="0">
            <a:schemeClr val="accent5"/>
          </a:fillRef>
          <a:effectRef idx="0">
            <a:schemeClr val="accent5"/>
          </a:effectRef>
          <a:fontRef idx="minor">
            <a:schemeClr val="tx1"/>
          </a:fontRef>
        </p:style>
      </p:cxn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12" r:id="rId17"/>
    <p:sldLayoutId id="2147483913" r:id="rId18"/>
    <p:sldLayoutId id="2147483882" r:id="rId19"/>
    <p:sldLayoutId id="2147483874" r:id="rId20"/>
    <p:sldLayoutId id="2147483865" r:id="rId21"/>
    <p:sldLayoutId id="2147483866" r:id="rId22"/>
    <p:sldLayoutId id="2147483867" r:id="rId23"/>
    <p:sldLayoutId id="2147483876" r:id="rId24"/>
    <p:sldLayoutId id="2147483868" r:id="rId25"/>
    <p:sldLayoutId id="2147483869" r:id="rId26"/>
    <p:sldLayoutId id="2147483880" r:id="rId27"/>
  </p:sldLayoutIdLst>
  <p:timing>
    <p:tnLst>
      <p:par>
        <p:cTn id="1" dur="indefinite" restart="never" nodeType="tmRoot"/>
      </p:par>
    </p:tnLst>
  </p:timing>
  <p:hf hdr="0" ftr="0"/>
  <p:txStyles>
    <p:titleStyle>
      <a:lvl1pPr algn="l" rtl="0" eaLnBrk="1" fontAlgn="base" hangingPunct="1">
        <a:spcBef>
          <a:spcPct val="0"/>
        </a:spcBef>
        <a:spcAft>
          <a:spcPct val="0"/>
        </a:spcAft>
        <a:defRPr sz="3000" kern="1200">
          <a:solidFill>
            <a:srgbClr val="474747"/>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p:titleStyle>
    <p:bodyStyle>
      <a:lvl1pPr marL="342900" indent="-342900" algn="l" rtl="0" eaLnBrk="1" fontAlgn="base" hangingPunct="1">
        <a:lnSpc>
          <a:spcPct val="90000"/>
        </a:lnSpc>
        <a:spcBef>
          <a:spcPct val="20000"/>
        </a:spcBef>
        <a:spcAft>
          <a:spcPct val="0"/>
        </a:spcAft>
        <a:buFont typeface="Arial" pitchFamily="34" charset="0"/>
        <a:buChar char="•"/>
        <a:defRPr lang="en-IE" sz="2000" b="0" u="none" kern="1200" baseline="0" dirty="0" smtClean="0">
          <a:solidFill>
            <a:srgbClr val="474747"/>
          </a:solidFill>
          <a:latin typeface="Calibri" pitchFamily="34" charset="0"/>
          <a:ea typeface="ＭＳ Ｐゴシック" charset="0"/>
          <a:cs typeface="Calibri" pitchFamily="34" charset="0"/>
        </a:defRPr>
      </a:lvl1pPr>
      <a:lvl2pPr marL="285750" indent="-285750" algn="l" rtl="0" eaLnBrk="1" fontAlgn="base" hangingPunct="1">
        <a:lnSpc>
          <a:spcPct val="100000"/>
        </a:lnSpc>
        <a:spcBef>
          <a:spcPct val="20000"/>
        </a:spcBef>
        <a:spcAft>
          <a:spcPct val="0"/>
        </a:spcAft>
        <a:buFont typeface="Arial" charset="0"/>
        <a:buChar char="•"/>
        <a:defRPr sz="1700" kern="1200">
          <a:solidFill>
            <a:srgbClr val="474747"/>
          </a:solidFill>
          <a:latin typeface="Calibri"/>
          <a:ea typeface="ＭＳ Ｐゴシック" charset="0"/>
          <a:cs typeface="Calibri"/>
        </a:defRPr>
      </a:lvl2pPr>
      <a:lvl3pPr marL="719138" indent="-228600" algn="l" rtl="0" eaLnBrk="1" fontAlgn="base" hangingPunct="1">
        <a:lnSpc>
          <a:spcPct val="100000"/>
        </a:lnSpc>
        <a:spcBef>
          <a:spcPct val="20000"/>
        </a:spcBef>
        <a:spcAft>
          <a:spcPct val="0"/>
        </a:spcAft>
        <a:buFont typeface="Lucida Grande" charset="0"/>
        <a:buChar char="﹣"/>
        <a:defRPr sz="1600" kern="1200">
          <a:solidFill>
            <a:srgbClr val="474747"/>
          </a:solidFill>
          <a:latin typeface="Calibri"/>
          <a:ea typeface="ＭＳ Ｐゴシック" charset="0"/>
          <a:cs typeface="Calibri"/>
        </a:defRPr>
      </a:lvl3pPr>
      <a:lvl4pPr marL="250825" indent="615950" algn="l" rtl="0" eaLnBrk="1" fontAlgn="base" hangingPunct="1">
        <a:lnSpc>
          <a:spcPct val="100000"/>
        </a:lnSpc>
        <a:spcBef>
          <a:spcPct val="20000"/>
        </a:spcBef>
        <a:spcAft>
          <a:spcPct val="0"/>
        </a:spcAft>
        <a:defRPr sz="1400" kern="1200">
          <a:solidFill>
            <a:srgbClr val="0089C3"/>
          </a:solidFill>
          <a:latin typeface="Calibri"/>
          <a:ea typeface="ＭＳ Ｐゴシック" charset="0"/>
          <a:cs typeface="Calibri"/>
        </a:defRPr>
      </a:lvl4pPr>
      <a:lvl5pPr marL="1331913" indent="-228600" algn="l" rtl="0" eaLnBrk="1" fontAlgn="base" hangingPunct="1">
        <a:spcBef>
          <a:spcPct val="20000"/>
        </a:spcBef>
        <a:spcAft>
          <a:spcPct val="0"/>
        </a:spcAft>
        <a:buFont typeface="Arial" charset="0"/>
        <a:buChar char="•"/>
        <a:defRPr sz="1400" kern="1200">
          <a:solidFill>
            <a:srgbClr val="0089C3"/>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Local Enterprise Office </a:t>
            </a:r>
            <a:br>
              <a:rPr lang="en-US" sz="4800" b="1" dirty="0" smtClean="0"/>
            </a:br>
            <a:r>
              <a:rPr lang="en-US" sz="4800" b="1" dirty="0" smtClean="0"/>
              <a:t>Tipperary</a:t>
            </a:r>
            <a:endParaRPr lang="en-US" sz="4800" b="1" dirty="0"/>
          </a:p>
        </p:txBody>
      </p:sp>
      <p:sp>
        <p:nvSpPr>
          <p:cNvPr id="3" name="Text Placeholder 2"/>
          <p:cNvSpPr>
            <a:spLocks noGrp="1"/>
          </p:cNvSpPr>
          <p:nvPr>
            <p:ph type="body" sz="quarter" idx="13"/>
          </p:nvPr>
        </p:nvSpPr>
        <p:spPr>
          <a:xfrm>
            <a:off x="827584" y="4429132"/>
            <a:ext cx="4176464" cy="928694"/>
          </a:xfrm>
        </p:spPr>
        <p:txBody>
          <a:bodyPr/>
          <a:lstStyle/>
          <a:p>
            <a:r>
              <a:rPr lang="en-US" dirty="0" smtClean="0"/>
              <a:t>Funding Seminar </a:t>
            </a:r>
          </a:p>
          <a:p>
            <a:r>
              <a:rPr lang="en-US" dirty="0" smtClean="0"/>
              <a:t>Who To Talk To</a:t>
            </a:r>
          </a:p>
          <a:p>
            <a:r>
              <a:rPr lang="en-US" dirty="0" smtClean="0"/>
              <a:t>Eleanor Forrest </a:t>
            </a:r>
            <a:endParaRPr lang="en-US" dirty="0"/>
          </a:p>
        </p:txBody>
      </p:sp>
    </p:spTree>
    <p:extLst>
      <p:ext uri="{BB962C8B-B14F-4D97-AF65-F5344CB8AC3E}">
        <p14:creationId xmlns="" xmlns:p14="http://schemas.microsoft.com/office/powerpoint/2010/main" val="343110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t>Refundable Aid </a:t>
            </a:r>
            <a:endParaRPr lang="en-US" b="1" dirty="0"/>
          </a:p>
        </p:txBody>
      </p:sp>
      <p:sp>
        <p:nvSpPr>
          <p:cNvPr id="3" name="Content Placeholder 2"/>
          <p:cNvSpPr>
            <a:spLocks noGrp="1"/>
          </p:cNvSpPr>
          <p:nvPr>
            <p:ph idx="1"/>
          </p:nvPr>
        </p:nvSpPr>
        <p:spPr/>
        <p:txBody>
          <a:bodyPr>
            <a:noAutofit/>
          </a:bodyPr>
          <a:lstStyle/>
          <a:p>
            <a:r>
              <a:rPr lang="en-IE" sz="2000" dirty="0" smtClean="0"/>
              <a:t> </a:t>
            </a:r>
            <a:r>
              <a:rPr lang="en-IE" sz="2400" dirty="0" smtClean="0">
                <a:solidFill>
                  <a:schemeClr val="accent1">
                    <a:lumMod val="75000"/>
                  </a:schemeClr>
                </a:solidFill>
              </a:rPr>
              <a:t>Each Local Enterprise Office has an obligation to ensure that at least </a:t>
            </a:r>
            <a:r>
              <a:rPr lang="en-IE" sz="2400" b="1" dirty="0" smtClean="0">
                <a:solidFill>
                  <a:schemeClr val="accent1">
                    <a:lumMod val="75000"/>
                  </a:schemeClr>
                </a:solidFill>
              </a:rPr>
              <a:t>30%</a:t>
            </a:r>
            <a:r>
              <a:rPr lang="en-IE" sz="2400" dirty="0" smtClean="0">
                <a:solidFill>
                  <a:schemeClr val="accent1">
                    <a:lumMod val="75000"/>
                  </a:schemeClr>
                </a:solidFill>
              </a:rPr>
              <a:t> of total approvals must be in refundable form. </a:t>
            </a:r>
          </a:p>
          <a:p>
            <a:endParaRPr lang="en-IE" sz="2400" dirty="0" smtClean="0">
              <a:solidFill>
                <a:schemeClr val="accent1">
                  <a:lumMod val="75000"/>
                </a:schemeClr>
              </a:solidFill>
            </a:endParaRPr>
          </a:p>
          <a:p>
            <a:r>
              <a:rPr lang="en-IE" sz="2400" dirty="0" smtClean="0">
                <a:solidFill>
                  <a:schemeClr val="accent1">
                    <a:lumMod val="75000"/>
                  </a:schemeClr>
                </a:solidFill>
              </a:rPr>
              <a:t>This means that grant aid will be structured so that it is part grant and part loan. This loan is </a:t>
            </a:r>
            <a:r>
              <a:rPr lang="en-IE" sz="2400" b="1" u="sng" dirty="0" smtClean="0">
                <a:solidFill>
                  <a:schemeClr val="accent1">
                    <a:lumMod val="75000"/>
                  </a:schemeClr>
                </a:solidFill>
              </a:rPr>
              <a:t>interest free </a:t>
            </a:r>
            <a:r>
              <a:rPr lang="en-IE" sz="2400" dirty="0" smtClean="0">
                <a:solidFill>
                  <a:schemeClr val="accent1">
                    <a:lumMod val="75000"/>
                  </a:schemeClr>
                </a:solidFill>
              </a:rPr>
              <a:t>and generally repaid by agreement over a maximum of 3 years . </a:t>
            </a:r>
            <a:endParaRPr lang="en-US" sz="2400" dirty="0">
              <a:solidFill>
                <a:schemeClr val="accent1">
                  <a:lumMod val="75000"/>
                </a:schemeClr>
              </a:solidFill>
            </a:endParaRPr>
          </a:p>
        </p:txBody>
      </p:sp>
    </p:spTree>
    <p:extLst>
      <p:ext uri="{BB962C8B-B14F-4D97-AF65-F5344CB8AC3E}">
        <p14:creationId xmlns="" xmlns:p14="http://schemas.microsoft.com/office/powerpoint/2010/main" val="19232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2800" b="1" dirty="0" smtClean="0"/>
              <a:t>Ineligible Enterprises</a:t>
            </a:r>
            <a:endParaRPr lang="en-US" b="1" dirty="0"/>
          </a:p>
        </p:txBody>
      </p:sp>
      <p:sp>
        <p:nvSpPr>
          <p:cNvPr id="3" name="Content Placeholder 2"/>
          <p:cNvSpPr>
            <a:spLocks noGrp="1"/>
          </p:cNvSpPr>
          <p:nvPr>
            <p:ph idx="1"/>
          </p:nvPr>
        </p:nvSpPr>
        <p:spPr>
          <a:xfrm>
            <a:off x="971600" y="1357298"/>
            <a:ext cx="7571184" cy="4015918"/>
          </a:xfrm>
        </p:spPr>
        <p:txBody>
          <a:bodyPr>
            <a:normAutofit/>
          </a:bodyPr>
          <a:lstStyle/>
          <a:p>
            <a:r>
              <a:rPr lang="en-IE" sz="2400" dirty="0" smtClean="0">
                <a:solidFill>
                  <a:schemeClr val="accent2"/>
                </a:solidFill>
              </a:rPr>
              <a:t>Retail/Wholesale</a:t>
            </a:r>
          </a:p>
          <a:p>
            <a:r>
              <a:rPr lang="en-IE" sz="2400" dirty="0" smtClean="0">
                <a:solidFill>
                  <a:schemeClr val="accent2"/>
                </a:solidFill>
              </a:rPr>
              <a:t>Personal services (</a:t>
            </a:r>
            <a:r>
              <a:rPr lang="en-IE" sz="2000" dirty="0" smtClean="0">
                <a:solidFill>
                  <a:schemeClr val="accent2"/>
                </a:solidFill>
              </a:rPr>
              <a:t>e.g. hairdressers, gardeners etc),</a:t>
            </a:r>
          </a:p>
          <a:p>
            <a:r>
              <a:rPr lang="en-IE" sz="2400" dirty="0" smtClean="0">
                <a:solidFill>
                  <a:schemeClr val="accent2"/>
                </a:solidFill>
              </a:rPr>
              <a:t>Professional services </a:t>
            </a:r>
            <a:r>
              <a:rPr lang="en-IE" sz="2000" dirty="0" smtClean="0">
                <a:solidFill>
                  <a:schemeClr val="accent2"/>
                </a:solidFill>
              </a:rPr>
              <a:t>(accountants, solicitors etc)</a:t>
            </a:r>
          </a:p>
          <a:p>
            <a:r>
              <a:rPr lang="en-IE" sz="2400" dirty="0" smtClean="0">
                <a:solidFill>
                  <a:schemeClr val="accent2"/>
                </a:solidFill>
              </a:rPr>
              <a:t>Construction </a:t>
            </a:r>
          </a:p>
          <a:p>
            <a:pPr>
              <a:buNone/>
            </a:pPr>
            <a:endParaRPr lang="en-IE" sz="2400" dirty="0" smtClean="0">
              <a:solidFill>
                <a:schemeClr val="accent2"/>
              </a:solidFill>
            </a:endParaRPr>
          </a:p>
          <a:p>
            <a:pPr algn="ctr">
              <a:buNone/>
            </a:pPr>
            <a:r>
              <a:rPr lang="en-IE" sz="2400" dirty="0" smtClean="0">
                <a:solidFill>
                  <a:schemeClr val="accent2"/>
                </a:solidFill>
              </a:rPr>
              <a:t>*Due to unacceptable dead weight where projects would proceed anyway or displace business from others</a:t>
            </a:r>
          </a:p>
          <a:p>
            <a:endParaRPr lang="en-US" dirty="0"/>
          </a:p>
        </p:txBody>
      </p:sp>
    </p:spTree>
    <p:extLst>
      <p:ext uri="{BB962C8B-B14F-4D97-AF65-F5344CB8AC3E}">
        <p14:creationId xmlns="" xmlns:p14="http://schemas.microsoft.com/office/powerpoint/2010/main" val="38732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400" b="1" dirty="0" smtClean="0">
                <a:solidFill>
                  <a:srgbClr val="3B3B3B"/>
                </a:solidFill>
              </a:rPr>
              <a:t>The Project Evaluation Process – 6 Core Principles</a:t>
            </a:r>
            <a:endParaRPr lang="en-US" sz="2400" b="1" dirty="0">
              <a:solidFill>
                <a:srgbClr val="3B3B3B"/>
              </a:solidFill>
            </a:endParaRPr>
          </a:p>
        </p:txBody>
      </p:sp>
      <p:sp>
        <p:nvSpPr>
          <p:cNvPr id="3" name="Content Placeholder 2"/>
          <p:cNvSpPr>
            <a:spLocks noGrp="1"/>
          </p:cNvSpPr>
          <p:nvPr>
            <p:ph idx="1"/>
          </p:nvPr>
        </p:nvSpPr>
        <p:spPr>
          <a:xfrm>
            <a:off x="971600" y="1556792"/>
            <a:ext cx="7571184" cy="3773015"/>
          </a:xfrm>
        </p:spPr>
        <p:txBody>
          <a:bodyPr>
            <a:noAutofit/>
          </a:bodyPr>
          <a:lstStyle/>
          <a:p>
            <a:pPr>
              <a:lnSpc>
                <a:spcPct val="80000"/>
              </a:lnSpc>
            </a:pPr>
            <a:r>
              <a:rPr lang="en-IE" sz="2400" b="1" dirty="0" smtClean="0">
                <a:solidFill>
                  <a:schemeClr val="accent2"/>
                </a:solidFill>
              </a:rPr>
              <a:t>Commercial Evaluation:</a:t>
            </a:r>
            <a:r>
              <a:rPr lang="en-IE" sz="2400" dirty="0" smtClean="0">
                <a:solidFill>
                  <a:schemeClr val="accent2"/>
                </a:solidFill>
              </a:rPr>
              <a:t> </a:t>
            </a:r>
            <a:r>
              <a:rPr lang="en-IE" sz="2000" dirty="0" smtClean="0">
                <a:solidFill>
                  <a:schemeClr val="accent1">
                    <a:lumMod val="75000"/>
                  </a:schemeClr>
                </a:solidFill>
              </a:rPr>
              <a:t>Is there a market for the proposed product or service and can the project secure a requisite share of the market?</a:t>
            </a:r>
          </a:p>
          <a:p>
            <a:pPr>
              <a:lnSpc>
                <a:spcPct val="80000"/>
              </a:lnSpc>
            </a:pPr>
            <a:r>
              <a:rPr lang="en-IE" sz="2400" b="1" dirty="0" smtClean="0">
                <a:solidFill>
                  <a:schemeClr val="accent2"/>
                </a:solidFill>
              </a:rPr>
              <a:t>Financial Evaluation:</a:t>
            </a:r>
            <a:r>
              <a:rPr lang="en-IE" sz="2400" b="1" dirty="0" smtClean="0">
                <a:solidFill>
                  <a:srgbClr val="C00000"/>
                </a:solidFill>
              </a:rPr>
              <a:t> </a:t>
            </a:r>
            <a:r>
              <a:rPr lang="en-IE" sz="2000" dirty="0" smtClean="0">
                <a:solidFill>
                  <a:schemeClr val="accent1">
                    <a:lumMod val="75000"/>
                  </a:schemeClr>
                </a:solidFill>
              </a:rPr>
              <a:t>Can the project secure and repay the requisite financial investment (fixed and working capital)</a:t>
            </a:r>
          </a:p>
          <a:p>
            <a:pPr>
              <a:lnSpc>
                <a:spcPct val="80000"/>
              </a:lnSpc>
            </a:pPr>
            <a:r>
              <a:rPr lang="en-IE" sz="2400" b="1" dirty="0" smtClean="0">
                <a:solidFill>
                  <a:schemeClr val="accent2"/>
                </a:solidFill>
              </a:rPr>
              <a:t>Management Evaluation:</a:t>
            </a:r>
            <a:r>
              <a:rPr lang="en-IE" sz="2400" b="1" dirty="0" smtClean="0">
                <a:solidFill>
                  <a:srgbClr val="C00000"/>
                </a:solidFill>
              </a:rPr>
              <a:t> </a:t>
            </a:r>
            <a:r>
              <a:rPr lang="en-IE" sz="2000" dirty="0" smtClean="0">
                <a:solidFill>
                  <a:schemeClr val="accent1">
                    <a:lumMod val="75000"/>
                  </a:schemeClr>
                </a:solidFill>
              </a:rPr>
              <a:t>Can the promoters and their management team successfully address the business development and business as usual agendas of the project?</a:t>
            </a:r>
          </a:p>
          <a:p>
            <a:pPr>
              <a:lnSpc>
                <a:spcPct val="80000"/>
              </a:lnSpc>
            </a:pPr>
            <a:r>
              <a:rPr lang="en-IE" sz="2400" b="1" dirty="0" smtClean="0">
                <a:solidFill>
                  <a:schemeClr val="accent2"/>
                </a:solidFill>
              </a:rPr>
              <a:t>Technical Evaluation:</a:t>
            </a:r>
            <a:r>
              <a:rPr lang="en-IE" sz="2400" b="1" dirty="0" smtClean="0">
                <a:solidFill>
                  <a:srgbClr val="C00000"/>
                </a:solidFill>
              </a:rPr>
              <a:t> </a:t>
            </a:r>
            <a:r>
              <a:rPr lang="en-IE" sz="2000" dirty="0" smtClean="0">
                <a:solidFill>
                  <a:schemeClr val="accent1">
                    <a:lumMod val="75000"/>
                  </a:schemeClr>
                </a:solidFill>
              </a:rPr>
              <a:t>Are there any technical barriers to successful implementation (product or process) and can they be overcome?</a:t>
            </a:r>
          </a:p>
          <a:p>
            <a:pPr>
              <a:lnSpc>
                <a:spcPct val="80000"/>
              </a:lnSpc>
            </a:pPr>
            <a:r>
              <a:rPr lang="en-IE" sz="2400" b="1" dirty="0" smtClean="0">
                <a:solidFill>
                  <a:schemeClr val="accent2"/>
                </a:solidFill>
              </a:rPr>
              <a:t>Economic Evaluation</a:t>
            </a:r>
            <a:r>
              <a:rPr lang="en-IE" sz="2400" dirty="0" smtClean="0">
                <a:solidFill>
                  <a:schemeClr val="accent2"/>
                </a:solidFill>
              </a:rPr>
              <a:t>:</a:t>
            </a:r>
            <a:r>
              <a:rPr lang="en-IE" sz="2400" dirty="0" smtClean="0">
                <a:solidFill>
                  <a:schemeClr val="tx1"/>
                </a:solidFill>
              </a:rPr>
              <a:t> </a:t>
            </a:r>
            <a:r>
              <a:rPr lang="en-IE" sz="2000" dirty="0" smtClean="0">
                <a:solidFill>
                  <a:schemeClr val="accent1">
                    <a:lumMod val="75000"/>
                  </a:schemeClr>
                </a:solidFill>
              </a:rPr>
              <a:t>Is there a potential economic and exchequer return on the taxpayers investment </a:t>
            </a:r>
            <a:r>
              <a:rPr lang="en-IE" sz="2000" b="1" dirty="0" smtClean="0">
                <a:solidFill>
                  <a:schemeClr val="accent1">
                    <a:lumMod val="75000"/>
                  </a:schemeClr>
                </a:solidFill>
              </a:rPr>
              <a:t>– jobs </a:t>
            </a:r>
            <a:r>
              <a:rPr lang="en-IE" sz="2000" dirty="0" smtClean="0">
                <a:solidFill>
                  <a:schemeClr val="accent1">
                    <a:lumMod val="75000"/>
                  </a:schemeClr>
                </a:solidFill>
              </a:rPr>
              <a:t>direct, indirect?</a:t>
            </a:r>
          </a:p>
          <a:p>
            <a:pPr>
              <a:lnSpc>
                <a:spcPct val="80000"/>
              </a:lnSpc>
            </a:pPr>
            <a:r>
              <a:rPr lang="en-IE" sz="2400" b="1" dirty="0" smtClean="0">
                <a:solidFill>
                  <a:schemeClr val="accent2"/>
                </a:solidFill>
              </a:rPr>
              <a:t>Funding Evaluation:</a:t>
            </a:r>
            <a:r>
              <a:rPr lang="en-IE" sz="2400" b="1" dirty="0" smtClean="0">
                <a:solidFill>
                  <a:srgbClr val="C00000"/>
                </a:solidFill>
              </a:rPr>
              <a:t> </a:t>
            </a:r>
            <a:r>
              <a:rPr lang="en-IE" sz="2000" dirty="0" smtClean="0">
                <a:solidFill>
                  <a:schemeClr val="accent1">
                    <a:lumMod val="75000"/>
                  </a:schemeClr>
                </a:solidFill>
              </a:rPr>
              <a:t>How can taxpayers money best be used to support the project and optimise its potential?</a:t>
            </a:r>
          </a:p>
          <a:p>
            <a:endParaRPr lang="en-US" sz="2400" dirty="0"/>
          </a:p>
        </p:txBody>
      </p:sp>
    </p:spTree>
    <p:extLst>
      <p:ext uri="{BB962C8B-B14F-4D97-AF65-F5344CB8AC3E}">
        <p14:creationId xmlns="" xmlns:p14="http://schemas.microsoft.com/office/powerpoint/2010/main" val="19232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t>BUDGETS/ Exchequer Allocations -Tipperary </a:t>
            </a:r>
            <a:endParaRPr lang="en-GB" b="1" dirty="0"/>
          </a:p>
        </p:txBody>
      </p:sp>
      <p:sp>
        <p:nvSpPr>
          <p:cNvPr id="5" name="Content Placeholder 4"/>
          <p:cNvSpPr>
            <a:spLocks noGrp="1"/>
          </p:cNvSpPr>
          <p:nvPr>
            <p:ph idx="1"/>
          </p:nvPr>
        </p:nvSpPr>
        <p:spPr/>
        <p:txBody>
          <a:bodyPr>
            <a:normAutofit/>
          </a:bodyPr>
          <a:lstStyle/>
          <a:p>
            <a:r>
              <a:rPr lang="en-GB" sz="2800" b="1" dirty="0" smtClean="0">
                <a:solidFill>
                  <a:schemeClr val="tx1"/>
                </a:solidFill>
              </a:rPr>
              <a:t>MEASURE 1 – </a:t>
            </a:r>
            <a:r>
              <a:rPr lang="en-GB" sz="2800" b="1" dirty="0" smtClean="0">
                <a:solidFill>
                  <a:schemeClr val="accent1">
                    <a:lumMod val="75000"/>
                  </a:schemeClr>
                </a:solidFill>
              </a:rPr>
              <a:t>€366,808</a:t>
            </a:r>
          </a:p>
          <a:p>
            <a:r>
              <a:rPr lang="en-GB" sz="2800" b="1" dirty="0" smtClean="0">
                <a:solidFill>
                  <a:schemeClr val="tx1"/>
                </a:solidFill>
              </a:rPr>
              <a:t>MEASURE 2 – </a:t>
            </a:r>
            <a:r>
              <a:rPr lang="en-GB" sz="2800" b="1" dirty="0" smtClean="0">
                <a:solidFill>
                  <a:schemeClr val="accent1">
                    <a:lumMod val="75000"/>
                  </a:schemeClr>
                </a:solidFill>
              </a:rPr>
              <a:t>€378,952</a:t>
            </a:r>
          </a:p>
          <a:p>
            <a:r>
              <a:rPr lang="en-GB" sz="2800" b="1" dirty="0" smtClean="0">
                <a:solidFill>
                  <a:schemeClr val="tx1"/>
                </a:solidFill>
              </a:rPr>
              <a:t>Own Resource Income - </a:t>
            </a:r>
            <a:r>
              <a:rPr lang="en-GB" sz="2800" b="1" dirty="0" smtClean="0">
                <a:solidFill>
                  <a:schemeClr val="accent1">
                    <a:lumMod val="75000"/>
                  </a:schemeClr>
                </a:solidFill>
              </a:rPr>
              <a:t>€71,000</a:t>
            </a:r>
          </a:p>
          <a:p>
            <a:r>
              <a:rPr lang="en-GB" sz="2800" b="1" dirty="0" smtClean="0">
                <a:solidFill>
                  <a:schemeClr val="tx1"/>
                </a:solidFill>
              </a:rPr>
              <a:t>REFUNDABLE AID – </a:t>
            </a:r>
            <a:r>
              <a:rPr lang="en-GB" sz="2800" b="1" dirty="0" smtClean="0">
                <a:solidFill>
                  <a:schemeClr val="accent1">
                    <a:lumMod val="75000"/>
                  </a:schemeClr>
                </a:solidFill>
              </a:rPr>
              <a:t>€618,384</a:t>
            </a:r>
          </a:p>
          <a:p>
            <a:endParaRPr lang="en-GB" sz="2800" b="1" dirty="0" smtClean="0">
              <a:solidFill>
                <a:schemeClr val="accent1">
                  <a:lumMod val="75000"/>
                </a:schemeClr>
              </a:solidFill>
            </a:endParaRPr>
          </a:p>
          <a:p>
            <a:pPr>
              <a:buNone/>
            </a:pPr>
            <a:r>
              <a:rPr lang="en-GB" sz="2800" b="1" i="1" dirty="0" smtClean="0">
                <a:solidFill>
                  <a:schemeClr val="accent1">
                    <a:lumMod val="75000"/>
                  </a:schemeClr>
                </a:solidFill>
              </a:rPr>
              <a:t>Note : These are indicative amounts </a:t>
            </a:r>
          </a:p>
          <a:p>
            <a:pPr>
              <a:buNone/>
            </a:pP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GB" sz="4800" dirty="0" smtClean="0"/>
              <a:t>Entrepreneurial </a:t>
            </a:r>
            <a:br>
              <a:rPr lang="en-GB" sz="4800" dirty="0" smtClean="0"/>
            </a:br>
            <a:r>
              <a:rPr lang="en-GB" sz="4800" dirty="0" smtClean="0"/>
              <a:t>&amp;</a:t>
            </a:r>
            <a:br>
              <a:rPr lang="en-GB" sz="4800" dirty="0" smtClean="0"/>
            </a:br>
            <a:r>
              <a:rPr lang="en-GB" sz="4800" dirty="0" smtClean="0"/>
              <a:t>Capability Development</a:t>
            </a:r>
            <a:endParaRPr lang="en-GB" sz="4800" dirty="0"/>
          </a:p>
        </p:txBody>
      </p:sp>
      <p:pic>
        <p:nvPicPr>
          <p:cNvPr id="1026" name="Picture 1" descr="cid:image001.png@01CF54AE.33D39260"/>
          <p:cNvPicPr>
            <a:picLocks noChangeAspect="1" noChangeArrowheads="1"/>
          </p:cNvPicPr>
          <p:nvPr/>
        </p:nvPicPr>
        <p:blipFill>
          <a:blip r:embed="rId2" cstate="print"/>
          <a:srcRect/>
          <a:stretch>
            <a:fillRect/>
          </a:stretch>
        </p:blipFill>
        <p:spPr bwMode="auto">
          <a:xfrm>
            <a:off x="6500826" y="4857760"/>
            <a:ext cx="2438400" cy="1171575"/>
          </a:xfrm>
          <a:prstGeom prst="rect">
            <a:avLst/>
          </a:prstGeom>
          <a:noFill/>
          <a:ln w="9525">
            <a:noFill/>
            <a:miter lim="800000"/>
            <a:headEnd/>
            <a:tailEnd/>
          </a:ln>
        </p:spPr>
      </p:pic>
    </p:spTree>
  </p:cSld>
  <p:clrMapOvr>
    <a:masterClrMapping/>
  </p:clrMapOvr>
  <p:transition advClick="0"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3B3B3B"/>
                </a:solidFill>
              </a:rPr>
              <a:t>First Stop Shop </a:t>
            </a:r>
            <a:endParaRPr lang="en-GB" b="1" dirty="0">
              <a:solidFill>
                <a:srgbClr val="3B3B3B"/>
              </a:solidFill>
            </a:endParaRPr>
          </a:p>
        </p:txBody>
      </p:sp>
      <p:sp>
        <p:nvSpPr>
          <p:cNvPr id="3" name="Content Placeholder 2"/>
          <p:cNvSpPr>
            <a:spLocks noGrp="1"/>
          </p:cNvSpPr>
          <p:nvPr>
            <p:ph idx="1"/>
          </p:nvPr>
        </p:nvSpPr>
        <p:spPr/>
        <p:txBody>
          <a:bodyPr>
            <a:normAutofit fontScale="92500" lnSpcReduction="10000"/>
          </a:bodyPr>
          <a:lstStyle/>
          <a:p>
            <a:r>
              <a:rPr sz="2400" dirty="0" smtClean="0">
                <a:solidFill>
                  <a:schemeClr val="accent1">
                    <a:lumMod val="75000"/>
                  </a:schemeClr>
                </a:solidFill>
              </a:rPr>
              <a:t>Advice, Information and Assistance</a:t>
            </a:r>
          </a:p>
          <a:p>
            <a:r>
              <a:rPr sz="2400" dirty="0" smtClean="0">
                <a:solidFill>
                  <a:schemeClr val="accent1">
                    <a:lumMod val="75000"/>
                  </a:schemeClr>
                </a:solidFill>
              </a:rPr>
              <a:t>Access to </a:t>
            </a:r>
            <a:r>
              <a:rPr sz="2400" dirty="0" err="1" smtClean="0">
                <a:solidFill>
                  <a:schemeClr val="accent1">
                    <a:lumMod val="75000"/>
                  </a:schemeClr>
                </a:solidFill>
              </a:rPr>
              <a:t>Organisations</a:t>
            </a:r>
            <a:r>
              <a:rPr sz="2400" dirty="0" smtClean="0">
                <a:solidFill>
                  <a:schemeClr val="accent1">
                    <a:lumMod val="75000"/>
                  </a:schemeClr>
                </a:solidFill>
              </a:rPr>
              <a:t> such as</a:t>
            </a:r>
          </a:p>
          <a:p>
            <a:pPr lvl="2"/>
            <a:r>
              <a:rPr lang="en-IE" sz="2400" dirty="0" smtClean="0">
                <a:solidFill>
                  <a:schemeClr val="accent1">
                    <a:lumMod val="75000"/>
                  </a:schemeClr>
                </a:solidFill>
              </a:rPr>
              <a:t>Small Firms Association</a:t>
            </a:r>
          </a:p>
          <a:p>
            <a:pPr lvl="2"/>
            <a:r>
              <a:rPr lang="en-IE" sz="2400" dirty="0" smtClean="0">
                <a:solidFill>
                  <a:schemeClr val="accent1">
                    <a:lumMod val="75000"/>
                  </a:schemeClr>
                </a:solidFill>
              </a:rPr>
              <a:t>Irish Exporters Association</a:t>
            </a:r>
          </a:p>
          <a:p>
            <a:pPr lvl="2"/>
            <a:r>
              <a:rPr lang="en-IE" sz="2400" dirty="0" smtClean="0">
                <a:solidFill>
                  <a:schemeClr val="accent1">
                    <a:lumMod val="75000"/>
                  </a:schemeClr>
                </a:solidFill>
              </a:rPr>
              <a:t>ISME</a:t>
            </a:r>
          </a:p>
          <a:p>
            <a:r>
              <a:rPr sz="2400" dirty="0" smtClean="0">
                <a:solidFill>
                  <a:schemeClr val="accent1">
                    <a:lumMod val="75000"/>
                  </a:schemeClr>
                </a:solidFill>
              </a:rPr>
              <a:t>On line Resources</a:t>
            </a:r>
          </a:p>
          <a:p>
            <a:pPr lvl="2"/>
            <a:r>
              <a:rPr lang="en-IE" sz="2400" dirty="0" smtClean="0">
                <a:solidFill>
                  <a:schemeClr val="accent1">
                    <a:lumMod val="75000"/>
                  </a:schemeClr>
                </a:solidFill>
              </a:rPr>
              <a:t>National and Local Enterprise Office Website</a:t>
            </a:r>
          </a:p>
          <a:p>
            <a:pPr lvl="2"/>
            <a:r>
              <a:rPr lang="en-IE" sz="2400" dirty="0" smtClean="0">
                <a:solidFill>
                  <a:schemeClr val="accent1">
                    <a:lumMod val="75000"/>
                  </a:schemeClr>
                </a:solidFill>
              </a:rPr>
              <a:t>SME Online Tool </a:t>
            </a:r>
            <a:r>
              <a:rPr lang="en-IE" sz="2200" dirty="0" smtClean="0">
                <a:solidFill>
                  <a:schemeClr val="tx1"/>
                </a:solidFill>
              </a:rPr>
              <a:t>www.localenterprise.ie/smeonlinetool/</a:t>
            </a:r>
            <a:r>
              <a:rPr lang="en-GB" sz="2400" dirty="0" smtClean="0">
                <a:solidFill>
                  <a:schemeClr val="tx1"/>
                </a:solidFill>
              </a:rPr>
              <a:t> </a:t>
            </a:r>
            <a:r>
              <a:rPr lang="en-GB" sz="2400" dirty="0" smtClean="0">
                <a:solidFill>
                  <a:schemeClr val="accent1">
                    <a:lumMod val="75000"/>
                  </a:schemeClr>
                </a:solidFill>
              </a:rPr>
              <a:t>   </a:t>
            </a:r>
            <a:endParaRPr lang="en-IE" sz="2400" dirty="0" smtClean="0">
              <a:solidFill>
                <a:schemeClr val="accent1">
                  <a:lumMod val="75000"/>
                </a:schemeClr>
              </a:solidFill>
            </a:endParaRPr>
          </a:p>
          <a:p>
            <a:pPr lvl="2"/>
            <a:r>
              <a:rPr lang="en-IE" sz="2400" dirty="0" smtClean="0">
                <a:solidFill>
                  <a:schemeClr val="accent1">
                    <a:lumMod val="75000"/>
                  </a:schemeClr>
                </a:solidFill>
              </a:rPr>
              <a:t>Tipperary Directory</a:t>
            </a:r>
          </a:p>
          <a:p>
            <a:pPr lvl="2"/>
            <a:r>
              <a:rPr lang="en-GB" sz="2400" dirty="0" smtClean="0">
                <a:solidFill>
                  <a:schemeClr val="accent1">
                    <a:lumMod val="75000"/>
                  </a:schemeClr>
                </a:solidFill>
              </a:rPr>
              <a:t>NUBIE.ie</a:t>
            </a:r>
          </a:p>
          <a:p>
            <a:pPr lvl="2"/>
            <a:endParaRPr lang="en-GB" sz="2400" dirty="0" smtClean="0">
              <a:solidFill>
                <a:schemeClr val="accent1">
                  <a:lumMod val="75000"/>
                </a:schemeClr>
              </a:solidFill>
            </a:endParaRPr>
          </a:p>
          <a:p>
            <a:pPr lvl="2"/>
            <a:endParaRPr lang="en-GB" sz="2400" dirty="0" smtClean="0">
              <a:solidFill>
                <a:schemeClr val="accent1">
                  <a:lumMod val="75000"/>
                </a:schemeClr>
              </a:solidFill>
            </a:endParaRPr>
          </a:p>
          <a:p>
            <a:pPr lvl="2"/>
            <a:endParaRPr lang="en-GB" sz="2400" dirty="0" smtClean="0">
              <a:solidFill>
                <a:schemeClr val="accent1">
                  <a:lumMod val="75000"/>
                </a:schemeClr>
              </a:solidFill>
            </a:endParaRPr>
          </a:p>
          <a:p>
            <a:pPr lvl="2"/>
            <a:endParaRPr lang="en-US" sz="2400"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550" y="404465"/>
            <a:ext cx="7560890" cy="881395"/>
          </a:xfrm>
        </p:spPr>
        <p:txBody>
          <a:bodyPr/>
          <a:lstStyle/>
          <a:p>
            <a:pPr algn="ctr"/>
            <a:r>
              <a:rPr lang="en-IE" sz="2800" b="1" dirty="0" smtClean="0"/>
              <a:t>Programmes </a:t>
            </a:r>
            <a:br>
              <a:rPr lang="en-IE" sz="2800" b="1" dirty="0" smtClean="0"/>
            </a:br>
            <a:endParaRPr lang="en-GB" b="1" dirty="0"/>
          </a:p>
        </p:txBody>
      </p:sp>
      <p:sp>
        <p:nvSpPr>
          <p:cNvPr id="5" name="Content Placeholder 4"/>
          <p:cNvSpPr>
            <a:spLocks noGrp="1"/>
          </p:cNvSpPr>
          <p:nvPr>
            <p:ph idx="1"/>
          </p:nvPr>
        </p:nvSpPr>
        <p:spPr>
          <a:xfrm>
            <a:off x="971600" y="1142985"/>
            <a:ext cx="7571184" cy="4230232"/>
          </a:xfrm>
        </p:spPr>
        <p:txBody>
          <a:bodyPr>
            <a:normAutofit fontScale="92500" lnSpcReduction="20000"/>
          </a:bodyPr>
          <a:lstStyle/>
          <a:p>
            <a:r>
              <a:rPr sz="2400" dirty="0" smtClean="0">
                <a:solidFill>
                  <a:schemeClr val="accent4">
                    <a:lumMod val="60000"/>
                    <a:lumOff val="40000"/>
                  </a:schemeClr>
                </a:solidFill>
              </a:rPr>
              <a:t>Pre start up – </a:t>
            </a:r>
          </a:p>
          <a:p>
            <a:pPr lvl="3"/>
            <a:r>
              <a:rPr sz="2000" dirty="0" smtClean="0"/>
              <a:t>SYOB, </a:t>
            </a:r>
            <a:endParaRPr lang="en-GB" sz="2000" dirty="0" smtClean="0"/>
          </a:p>
          <a:p>
            <a:pPr lvl="3"/>
            <a:r>
              <a:rPr lang="en-GB" sz="2000" dirty="0" smtClean="0"/>
              <a:t>Business Boot Camps </a:t>
            </a:r>
          </a:p>
          <a:p>
            <a:pPr lvl="3"/>
            <a:r>
              <a:rPr sz="2000" dirty="0" smtClean="0"/>
              <a:t>Work life Balance etc </a:t>
            </a:r>
          </a:p>
          <a:p>
            <a:r>
              <a:rPr sz="2400" dirty="0" smtClean="0">
                <a:solidFill>
                  <a:schemeClr val="accent4">
                    <a:lumMod val="60000"/>
                    <a:lumOff val="40000"/>
                  </a:schemeClr>
                </a:solidFill>
              </a:rPr>
              <a:t>Existing Businesses </a:t>
            </a:r>
          </a:p>
          <a:p>
            <a:pPr lvl="2">
              <a:lnSpc>
                <a:spcPct val="90000"/>
              </a:lnSpc>
            </a:pPr>
            <a:r>
              <a:rPr lang="en-IE" sz="2400" dirty="0" smtClean="0">
                <a:solidFill>
                  <a:schemeClr val="accent2">
                    <a:lumMod val="60000"/>
                    <a:lumOff val="40000"/>
                  </a:schemeClr>
                </a:solidFill>
              </a:rPr>
              <a:t>Business Skills Training</a:t>
            </a:r>
          </a:p>
          <a:p>
            <a:pPr lvl="3">
              <a:lnSpc>
                <a:spcPct val="90000"/>
              </a:lnSpc>
            </a:pPr>
            <a:r>
              <a:rPr lang="en-IE" sz="2200" dirty="0" smtClean="0"/>
              <a:t>HR Management, </a:t>
            </a:r>
          </a:p>
          <a:p>
            <a:pPr lvl="3">
              <a:lnSpc>
                <a:spcPct val="90000"/>
              </a:lnSpc>
            </a:pPr>
            <a:r>
              <a:rPr lang="en-IE" sz="2200" dirty="0" smtClean="0"/>
              <a:t>Customer Service,</a:t>
            </a:r>
          </a:p>
          <a:p>
            <a:pPr lvl="3">
              <a:lnSpc>
                <a:spcPct val="90000"/>
              </a:lnSpc>
            </a:pPr>
            <a:r>
              <a:rPr lang="en-IE" sz="2200" dirty="0" smtClean="0"/>
              <a:t>Taxation &amp; Financial Management for Small Business</a:t>
            </a:r>
          </a:p>
          <a:p>
            <a:pPr lvl="3">
              <a:lnSpc>
                <a:spcPct val="90000"/>
              </a:lnSpc>
            </a:pPr>
            <a:r>
              <a:rPr lang="en-IE" sz="2200" dirty="0" smtClean="0"/>
              <a:t>Sales, Marketing &amp; ICT</a:t>
            </a:r>
          </a:p>
          <a:p>
            <a:pPr lvl="2">
              <a:lnSpc>
                <a:spcPct val="90000"/>
              </a:lnSpc>
            </a:pPr>
            <a:r>
              <a:rPr lang="en-IE" sz="2400" dirty="0" smtClean="0">
                <a:solidFill>
                  <a:schemeClr val="accent2">
                    <a:lumMod val="60000"/>
                    <a:lumOff val="40000"/>
                  </a:schemeClr>
                </a:solidFill>
              </a:rPr>
              <a:t>Company Specific</a:t>
            </a:r>
          </a:p>
          <a:p>
            <a:pPr lvl="3">
              <a:lnSpc>
                <a:spcPct val="90000"/>
              </a:lnSpc>
            </a:pPr>
            <a:r>
              <a:rPr lang="en-IE" sz="2200" dirty="0" smtClean="0"/>
              <a:t>Mentoring, </a:t>
            </a:r>
          </a:p>
          <a:p>
            <a:pPr lvl="3">
              <a:lnSpc>
                <a:spcPct val="90000"/>
              </a:lnSpc>
            </a:pPr>
            <a:r>
              <a:rPr lang="en-IE" sz="2200" dirty="0" smtClean="0"/>
              <a:t>Management Development Programme/ Accelerate </a:t>
            </a:r>
          </a:p>
          <a:p>
            <a:pPr lvl="3">
              <a:lnSpc>
                <a:spcPct val="90000"/>
              </a:lnSpc>
            </a:pPr>
            <a:r>
              <a:rPr lang="en-IE" sz="2200" dirty="0" smtClean="0"/>
              <a:t>Smart Knowledge Programme </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sz="2800" dirty="0" smtClean="0"/>
              <a:t>Mentoring / Temporary Business Advisors</a:t>
            </a:r>
            <a:endParaRPr lang="en-GB" dirty="0"/>
          </a:p>
        </p:txBody>
      </p:sp>
      <p:sp>
        <p:nvSpPr>
          <p:cNvPr id="6" name="Content Placeholder 5"/>
          <p:cNvSpPr>
            <a:spLocks noGrp="1"/>
          </p:cNvSpPr>
          <p:nvPr>
            <p:ph sz="half" idx="1"/>
          </p:nvPr>
        </p:nvSpPr>
        <p:spPr/>
        <p:txBody>
          <a:bodyPr/>
          <a:lstStyle/>
          <a:p>
            <a:r>
              <a:rPr sz="2400" b="1" smtClean="0">
                <a:solidFill>
                  <a:schemeClr val="accent1">
                    <a:lumMod val="75000"/>
                  </a:schemeClr>
                </a:solidFill>
              </a:rPr>
              <a:t>On Site Diagnostic </a:t>
            </a:r>
          </a:p>
          <a:p>
            <a:r>
              <a:rPr sz="2400" b="1" smtClean="0">
                <a:solidFill>
                  <a:schemeClr val="accent1">
                    <a:lumMod val="75000"/>
                  </a:schemeClr>
                </a:solidFill>
              </a:rPr>
              <a:t>Experienced Panel</a:t>
            </a:r>
          </a:p>
          <a:p>
            <a:r>
              <a:rPr sz="2400" b="1" smtClean="0">
                <a:solidFill>
                  <a:schemeClr val="accent1">
                    <a:lumMod val="75000"/>
                  </a:schemeClr>
                </a:solidFill>
              </a:rPr>
              <a:t>Nominal Fee  </a:t>
            </a:r>
          </a:p>
          <a:p>
            <a:r>
              <a:rPr sz="2400" b="1" smtClean="0">
                <a:solidFill>
                  <a:schemeClr val="accent1">
                    <a:lumMod val="75000"/>
                  </a:schemeClr>
                </a:solidFill>
              </a:rPr>
              <a:t>Written Report</a:t>
            </a:r>
            <a:endParaRPr lang="en-US" sz="2400" b="1" dirty="0" smtClean="0">
              <a:solidFill>
                <a:schemeClr val="accent1">
                  <a:lumMod val="75000"/>
                </a:schemeClr>
              </a:solidFill>
            </a:endParaRPr>
          </a:p>
          <a:p>
            <a:endParaRPr lang="en-GB" dirty="0"/>
          </a:p>
        </p:txBody>
      </p:sp>
      <p:sp>
        <p:nvSpPr>
          <p:cNvPr id="7" name="Content Placeholder 6"/>
          <p:cNvSpPr>
            <a:spLocks noGrp="1"/>
          </p:cNvSpPr>
          <p:nvPr>
            <p:ph sz="half" idx="2"/>
          </p:nvPr>
        </p:nvSpPr>
        <p:spPr/>
        <p:txBody>
          <a:bodyPr/>
          <a:lstStyle/>
          <a:p>
            <a:r>
              <a:rPr sz="2400" b="1" dirty="0" smtClean="0">
                <a:solidFill>
                  <a:schemeClr val="accent1">
                    <a:lumMod val="75000"/>
                  </a:schemeClr>
                </a:solidFill>
              </a:rPr>
              <a:t>Financial Planning </a:t>
            </a:r>
          </a:p>
          <a:p>
            <a:r>
              <a:rPr sz="2400" b="1" dirty="0" smtClean="0">
                <a:solidFill>
                  <a:schemeClr val="accent1">
                    <a:lumMod val="75000"/>
                  </a:schemeClr>
                </a:solidFill>
              </a:rPr>
              <a:t>Costing / Taxation</a:t>
            </a:r>
          </a:p>
          <a:p>
            <a:r>
              <a:rPr sz="2400" b="1" dirty="0" smtClean="0">
                <a:solidFill>
                  <a:schemeClr val="accent1">
                    <a:lumMod val="75000"/>
                  </a:schemeClr>
                </a:solidFill>
              </a:rPr>
              <a:t>Production Planning </a:t>
            </a:r>
          </a:p>
          <a:p>
            <a:r>
              <a:rPr sz="2400" b="1" dirty="0" smtClean="0">
                <a:solidFill>
                  <a:schemeClr val="accent1">
                    <a:lumMod val="75000"/>
                  </a:schemeClr>
                </a:solidFill>
              </a:rPr>
              <a:t>Business Structures</a:t>
            </a:r>
          </a:p>
          <a:p>
            <a:r>
              <a:rPr sz="2400" b="1" dirty="0" smtClean="0">
                <a:solidFill>
                  <a:schemeClr val="accent1">
                    <a:lumMod val="75000"/>
                  </a:schemeClr>
                </a:solidFill>
              </a:rPr>
              <a:t>Sales</a:t>
            </a:r>
          </a:p>
          <a:p>
            <a:r>
              <a:rPr sz="2400" b="1" dirty="0" smtClean="0">
                <a:solidFill>
                  <a:schemeClr val="accent1">
                    <a:lumMod val="75000"/>
                  </a:schemeClr>
                </a:solidFill>
              </a:rPr>
              <a:t>Marketing &amp; Branding</a:t>
            </a:r>
          </a:p>
          <a:p>
            <a:r>
              <a:rPr sz="2400" b="1" dirty="0" smtClean="0">
                <a:solidFill>
                  <a:schemeClr val="accent1">
                    <a:lumMod val="75000"/>
                  </a:schemeClr>
                </a:solidFill>
              </a:rPr>
              <a:t>Health &amp; Safety</a:t>
            </a:r>
          </a:p>
          <a:p>
            <a:r>
              <a:rPr lang="en-IE" sz="2400" b="1" dirty="0" smtClean="0">
                <a:solidFill>
                  <a:schemeClr val="accent1">
                    <a:lumMod val="75000"/>
                  </a:schemeClr>
                </a:solidFill>
              </a:rPr>
              <a:t>Prototype Development</a:t>
            </a:r>
          </a:p>
          <a:p>
            <a:r>
              <a:rPr lang="en-IE" sz="2400" b="1" dirty="0" smtClean="0">
                <a:solidFill>
                  <a:schemeClr val="accent1">
                    <a:lumMod val="75000"/>
                  </a:schemeClr>
                </a:solidFill>
              </a:rPr>
              <a:t>HR Management </a:t>
            </a:r>
            <a:endParaRPr lang="en-US" sz="2400" b="1" dirty="0" smtClean="0">
              <a:solidFill>
                <a:schemeClr val="accent1">
                  <a:lumMod val="75000"/>
                </a:schemeClr>
              </a:solidFill>
            </a:endParaRPr>
          </a:p>
          <a:p>
            <a:pPr>
              <a:buNone/>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Train to Gain </a:t>
            </a:r>
            <a:endParaRPr lang="en-GB" b="1"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2285985" y="1285860"/>
            <a:ext cx="4286280" cy="4087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t>Smart Knowledge </a:t>
            </a:r>
            <a:endParaRPr lang="en-GB" b="1" dirty="0"/>
          </a:p>
        </p:txBody>
      </p:sp>
      <p:sp>
        <p:nvSpPr>
          <p:cNvPr id="5" name="Content Placeholder 4"/>
          <p:cNvSpPr>
            <a:spLocks noGrp="1"/>
          </p:cNvSpPr>
          <p:nvPr>
            <p:ph idx="1"/>
          </p:nvPr>
        </p:nvSpPr>
        <p:spPr/>
        <p:txBody>
          <a:bodyPr/>
          <a:lstStyle/>
          <a:p>
            <a:r>
              <a:rPr lang="en-GB" sz="2400" dirty="0" smtClean="0">
                <a:solidFill>
                  <a:schemeClr val="accent1">
                    <a:lumMod val="75000"/>
                  </a:schemeClr>
                </a:solidFill>
              </a:rPr>
              <a:t>How to commercialise an idea</a:t>
            </a:r>
          </a:p>
          <a:p>
            <a:r>
              <a:rPr lang="en-GB" sz="2400" dirty="0" smtClean="0">
                <a:solidFill>
                  <a:schemeClr val="accent1">
                    <a:lumMod val="75000"/>
                  </a:schemeClr>
                </a:solidFill>
              </a:rPr>
              <a:t>Mapping your Business Model </a:t>
            </a:r>
          </a:p>
          <a:p>
            <a:r>
              <a:rPr lang="en-GB" sz="2400" dirty="0" smtClean="0">
                <a:solidFill>
                  <a:schemeClr val="accent1">
                    <a:lumMod val="75000"/>
                  </a:schemeClr>
                </a:solidFill>
              </a:rPr>
              <a:t>Driving Innovation in your business</a:t>
            </a:r>
          </a:p>
          <a:p>
            <a:r>
              <a:rPr lang="en-GB" sz="2400" dirty="0" smtClean="0">
                <a:solidFill>
                  <a:schemeClr val="accent1">
                    <a:lumMod val="75000"/>
                  </a:schemeClr>
                </a:solidFill>
              </a:rPr>
              <a:t>Creativity &amp; Knowledge</a:t>
            </a:r>
          </a:p>
          <a:p>
            <a:r>
              <a:rPr lang="en-GB" sz="2400" dirty="0" smtClean="0">
                <a:solidFill>
                  <a:schemeClr val="accent1">
                    <a:lumMod val="75000"/>
                  </a:schemeClr>
                </a:solidFill>
              </a:rPr>
              <a:t>Exploring the Route to Market</a:t>
            </a:r>
          </a:p>
          <a:p>
            <a:r>
              <a:rPr lang="en-GB" sz="2400" dirty="0" smtClean="0">
                <a:solidFill>
                  <a:schemeClr val="accent1">
                    <a:lumMod val="75000"/>
                  </a:schemeClr>
                </a:solidFill>
              </a:rPr>
              <a:t>Service &amp; Product Prototyping </a:t>
            </a:r>
          </a:p>
          <a:p>
            <a:r>
              <a:rPr lang="en-GB" sz="2400" dirty="0" smtClean="0">
                <a:solidFill>
                  <a:schemeClr val="accent1">
                    <a:lumMod val="75000"/>
                  </a:schemeClr>
                </a:solidFill>
              </a:rPr>
              <a:t>Assessing Risk</a:t>
            </a:r>
          </a:p>
          <a:p>
            <a:r>
              <a:rPr lang="en-GB" sz="2400" dirty="0" smtClean="0">
                <a:solidFill>
                  <a:schemeClr val="accent1">
                    <a:lumMod val="75000"/>
                  </a:schemeClr>
                </a:solidFill>
              </a:rPr>
              <a:t>Brand Innovation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t>Introduction </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solidFill>
                  <a:schemeClr val="accent1">
                    <a:lumMod val="75000"/>
                  </a:schemeClr>
                </a:solidFill>
              </a:rPr>
              <a:t>In </a:t>
            </a:r>
            <a:r>
              <a:rPr lang="en-US" b="1" dirty="0" smtClean="0">
                <a:solidFill>
                  <a:schemeClr val="accent1">
                    <a:lumMod val="75000"/>
                  </a:schemeClr>
                </a:solidFill>
              </a:rPr>
              <a:t>1993 </a:t>
            </a:r>
            <a:r>
              <a:rPr lang="en-US" dirty="0" smtClean="0">
                <a:solidFill>
                  <a:schemeClr val="accent1">
                    <a:lumMod val="75000"/>
                  </a:schemeClr>
                </a:solidFill>
              </a:rPr>
              <a:t>County and City Enterprise Boards were set up by Government as Companies limited by guarantee with 15 local directors to promote and encourage local enterprise. There were 35 Boards nationally  charged with implementing local enterprise action plans funded by the Department of Jobs, Enterprise &amp; Innovation. </a:t>
            </a:r>
          </a:p>
          <a:p>
            <a:pPr>
              <a:buFont typeface="Arial"/>
              <a:buChar char="•"/>
            </a:pPr>
            <a:r>
              <a:rPr lang="en-US" dirty="0" smtClean="0">
                <a:solidFill>
                  <a:schemeClr val="accent1">
                    <a:lumMod val="75000"/>
                  </a:schemeClr>
                </a:solidFill>
              </a:rPr>
              <a:t> On 14 April </a:t>
            </a:r>
            <a:r>
              <a:rPr lang="en-US" b="1" dirty="0" smtClean="0">
                <a:solidFill>
                  <a:schemeClr val="accent1">
                    <a:lumMod val="75000"/>
                  </a:schemeClr>
                </a:solidFill>
              </a:rPr>
              <a:t>2014</a:t>
            </a:r>
            <a:r>
              <a:rPr lang="en-US" dirty="0" smtClean="0">
                <a:solidFill>
                  <a:schemeClr val="accent1">
                    <a:lumMod val="75000"/>
                  </a:schemeClr>
                </a:solidFill>
              </a:rPr>
              <a:t> the Government dissolved the 35 Limited Companies and established 31 Local Enterprise Offices within the Local Authorities. The LEO operates under a Service Level Agreement between Enterprise Ireland and the Local Authority and will continue to grow and develop micro and small business at local level.  </a:t>
            </a:r>
          </a:p>
          <a:p>
            <a:pPr>
              <a:buFont typeface="Arial"/>
              <a:buChar char="•"/>
            </a:pPr>
            <a:r>
              <a:rPr lang="en-US" dirty="0" smtClean="0">
                <a:solidFill>
                  <a:schemeClr val="accent1">
                    <a:lumMod val="75000"/>
                  </a:schemeClr>
                </a:solidFill>
              </a:rPr>
              <a:t>The Local Enterprise Office is the First Stop Shop for anyone seeking information and support to start or grow a business in Ireland. </a:t>
            </a:r>
          </a:p>
          <a:p>
            <a:pPr>
              <a:buFont typeface="Arial"/>
              <a:buChar char="•"/>
            </a:pPr>
            <a:r>
              <a:rPr lang="en-US" dirty="0" smtClean="0">
                <a:solidFill>
                  <a:schemeClr val="accent1">
                    <a:lumMod val="75000"/>
                  </a:schemeClr>
                </a:solidFill>
              </a:rPr>
              <a:t>A Government initiative under the Action Plan for Jobs, the network of Local Enterprise Offices  will deliver an enhanced and more integrated support service for micro and small business and will build on the significant achievements of the County &amp; City Enterprise Boards over a 20 year period. </a:t>
            </a:r>
            <a:endParaRPr lang="en-US" dirty="0">
              <a:solidFill>
                <a:schemeClr val="accent1">
                  <a:lumMod val="75000"/>
                </a:schemeClr>
              </a:solidFill>
            </a:endParaRPr>
          </a:p>
        </p:txBody>
      </p:sp>
    </p:spTree>
    <p:extLst>
      <p:ext uri="{BB962C8B-B14F-4D97-AF65-F5344CB8AC3E}">
        <p14:creationId xmlns="" xmlns:p14="http://schemas.microsoft.com/office/powerpoint/2010/main" val="192326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200" b="1" dirty="0" smtClean="0"/>
              <a:t>Grant Schemes</a:t>
            </a:r>
            <a:br>
              <a:rPr lang="en-IE" sz="3200" b="1" dirty="0" smtClean="0"/>
            </a:br>
            <a:r>
              <a:rPr lang="en-IE" sz="3200" b="1" i="1" dirty="0" smtClean="0"/>
              <a:t>Tailored to Business Needs </a:t>
            </a:r>
            <a:endParaRPr lang="en-GB" sz="3200" b="1" i="1" dirty="0"/>
          </a:p>
        </p:txBody>
      </p:sp>
      <p:sp>
        <p:nvSpPr>
          <p:cNvPr id="3" name="Content Placeholder 2"/>
          <p:cNvSpPr>
            <a:spLocks noGrp="1"/>
          </p:cNvSpPr>
          <p:nvPr>
            <p:ph idx="1"/>
          </p:nvPr>
        </p:nvSpPr>
        <p:spPr/>
        <p:txBody>
          <a:bodyPr/>
          <a:lstStyle/>
          <a:p>
            <a:r>
              <a:rPr sz="2800" dirty="0" smtClean="0">
                <a:solidFill>
                  <a:schemeClr val="accent3"/>
                </a:solidFill>
              </a:rPr>
              <a:t>Website Development - €1,000 or 50%</a:t>
            </a:r>
          </a:p>
          <a:p>
            <a:r>
              <a:rPr sz="2800" dirty="0" smtClean="0">
                <a:solidFill>
                  <a:schemeClr val="accent3"/>
                </a:solidFill>
              </a:rPr>
              <a:t>Exhibition Grants - €1,000 or 50%</a:t>
            </a:r>
          </a:p>
          <a:p>
            <a:r>
              <a:rPr sz="2800" dirty="0" smtClean="0">
                <a:solidFill>
                  <a:schemeClr val="accent3"/>
                </a:solidFill>
              </a:rPr>
              <a:t>Export Market Support - €3,000 or 50%</a:t>
            </a:r>
          </a:p>
          <a:p>
            <a:r>
              <a:rPr sz="2800" dirty="0" smtClean="0">
                <a:solidFill>
                  <a:schemeClr val="accent3"/>
                </a:solidFill>
              </a:rPr>
              <a:t>Market Entry Support </a:t>
            </a:r>
          </a:p>
          <a:p>
            <a:r>
              <a:rPr sz="2800" dirty="0" smtClean="0">
                <a:solidFill>
                  <a:schemeClr val="accent3"/>
                </a:solidFill>
              </a:rPr>
              <a:t>Branding and Design </a:t>
            </a:r>
          </a:p>
          <a:p>
            <a:r>
              <a:rPr sz="2800" dirty="0" smtClean="0">
                <a:solidFill>
                  <a:schemeClr val="accent3"/>
                </a:solidFill>
              </a:rPr>
              <a:t>Community Enterprise Initiatives</a:t>
            </a:r>
          </a:p>
          <a:p>
            <a:r>
              <a:rPr sz="2800" dirty="0" smtClean="0">
                <a:solidFill>
                  <a:schemeClr val="accent3"/>
                </a:solidFill>
              </a:rPr>
              <a:t>Training Supports – 50%</a:t>
            </a:r>
          </a:p>
          <a:p>
            <a:pPr lvl="2"/>
            <a:r>
              <a:rPr lang="en-IE" sz="2400" i="1" dirty="0" smtClean="0">
                <a:solidFill>
                  <a:schemeClr val="accent3"/>
                </a:solidFill>
                <a:latin typeface="Calibri" pitchFamily="34" charset="0"/>
                <a:cs typeface="Calibri" pitchFamily="34" charset="0"/>
              </a:rPr>
              <a:t>Subject to no other Agency funding</a:t>
            </a:r>
            <a:endParaRPr lang="en-US" sz="2400" i="1" dirty="0" smtClean="0">
              <a:solidFill>
                <a:schemeClr val="accent3"/>
              </a:solidFill>
              <a:latin typeface="Calibri" pitchFamily="34" charset="0"/>
              <a:cs typeface="Calibri" pitchFamily="34" charset="0"/>
            </a:endParaRPr>
          </a:p>
          <a:p>
            <a:endParaRPr lang="en-GB"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IE" b="1" dirty="0" smtClean="0"/>
              <a:t>Additional Activities </a:t>
            </a:r>
            <a:endParaRPr lang="en-GB" b="1" dirty="0"/>
          </a:p>
        </p:txBody>
      </p:sp>
      <p:sp>
        <p:nvSpPr>
          <p:cNvPr id="6" name="Content Placeholder 5"/>
          <p:cNvSpPr>
            <a:spLocks noGrp="1"/>
          </p:cNvSpPr>
          <p:nvPr>
            <p:ph idx="1"/>
          </p:nvPr>
        </p:nvSpPr>
        <p:spPr>
          <a:xfrm>
            <a:off x="971600" y="1000108"/>
            <a:ext cx="7715200" cy="4373108"/>
          </a:xfrm>
        </p:spPr>
        <p:txBody>
          <a:bodyPr/>
          <a:lstStyle/>
          <a:p>
            <a:r>
              <a:rPr lang="en-GB" sz="2000" dirty="0" smtClean="0">
                <a:solidFill>
                  <a:schemeClr val="accent1">
                    <a:lumMod val="75000"/>
                  </a:schemeClr>
                </a:solidFill>
              </a:rPr>
              <a:t>Workspace Study </a:t>
            </a:r>
          </a:p>
          <a:p>
            <a:r>
              <a:rPr lang="en-GB" sz="2000" dirty="0" smtClean="0">
                <a:solidFill>
                  <a:schemeClr val="accent1">
                    <a:lumMod val="75000"/>
                  </a:schemeClr>
                </a:solidFill>
              </a:rPr>
              <a:t>Training Needs Analysis </a:t>
            </a:r>
          </a:p>
          <a:p>
            <a:r>
              <a:rPr lang="en-GB" sz="2000" dirty="0" smtClean="0">
                <a:solidFill>
                  <a:schemeClr val="accent1">
                    <a:lumMod val="75000"/>
                  </a:schemeClr>
                </a:solidFill>
              </a:rPr>
              <a:t>Schools programmes</a:t>
            </a:r>
          </a:p>
          <a:p>
            <a:r>
              <a:rPr lang="en-GB" sz="2000" dirty="0" smtClean="0">
                <a:solidFill>
                  <a:schemeClr val="accent1">
                    <a:lumMod val="75000"/>
                  </a:schemeClr>
                </a:solidFill>
              </a:rPr>
              <a:t>Link to EI Schemes such as </a:t>
            </a:r>
          </a:p>
          <a:p>
            <a:pPr lvl="4"/>
            <a:r>
              <a:rPr lang="en-GB" sz="2000" dirty="0" smtClean="0">
                <a:solidFill>
                  <a:schemeClr val="accent2"/>
                </a:solidFill>
              </a:rPr>
              <a:t>Get Export Ready </a:t>
            </a:r>
          </a:p>
          <a:p>
            <a:pPr lvl="4"/>
            <a:r>
              <a:rPr lang="en-GB" sz="2000" dirty="0" smtClean="0">
                <a:solidFill>
                  <a:schemeClr val="accent2"/>
                </a:solidFill>
              </a:rPr>
              <a:t>Hi Start </a:t>
            </a:r>
          </a:p>
          <a:p>
            <a:pPr lvl="4"/>
            <a:r>
              <a:rPr lang="en-GB" sz="2000" dirty="0" smtClean="0">
                <a:solidFill>
                  <a:schemeClr val="accent2"/>
                </a:solidFill>
              </a:rPr>
              <a:t>Innovation Vouchers </a:t>
            </a:r>
          </a:p>
          <a:p>
            <a:pPr lvl="4"/>
            <a:r>
              <a:rPr lang="en-GB" sz="2000" dirty="0" smtClean="0">
                <a:solidFill>
                  <a:schemeClr val="accent2"/>
                </a:solidFill>
              </a:rPr>
              <a:t>New Frontiers </a:t>
            </a:r>
          </a:p>
          <a:p>
            <a:pPr lvl="1"/>
            <a:r>
              <a:rPr lang="en-GB" sz="2000" dirty="0" smtClean="0">
                <a:solidFill>
                  <a:schemeClr val="accent1">
                    <a:lumMod val="75000"/>
                  </a:schemeClr>
                </a:solidFill>
              </a:rPr>
              <a:t>County Networks </a:t>
            </a:r>
          </a:p>
          <a:p>
            <a:pPr lvl="4"/>
            <a:r>
              <a:rPr lang="en-GB" sz="2000" dirty="0" smtClean="0">
                <a:solidFill>
                  <a:schemeClr val="accent2"/>
                </a:solidFill>
              </a:rPr>
              <a:t>Women’ s Networks</a:t>
            </a:r>
          </a:p>
          <a:p>
            <a:pPr lvl="4"/>
            <a:r>
              <a:rPr lang="en-GB" sz="2000" dirty="0" smtClean="0">
                <a:solidFill>
                  <a:schemeClr val="accent2"/>
                </a:solidFill>
              </a:rPr>
              <a:t>Green Business Network </a:t>
            </a:r>
          </a:p>
          <a:p>
            <a:pPr lvl="4"/>
            <a:r>
              <a:rPr lang="en-GB" sz="2000" dirty="0" smtClean="0">
                <a:solidFill>
                  <a:schemeClr val="accent2"/>
                </a:solidFill>
              </a:rPr>
              <a:t>Food Producers Network </a:t>
            </a:r>
          </a:p>
          <a:p>
            <a:pPr lvl="4"/>
            <a:r>
              <a:rPr lang="en-GB" sz="2000" dirty="0" smtClean="0">
                <a:solidFill>
                  <a:schemeClr val="accent2"/>
                </a:solidFill>
              </a:rPr>
              <a:t>SMILE</a:t>
            </a:r>
          </a:p>
          <a:p>
            <a:r>
              <a:rPr lang="en-GB" sz="2000" dirty="0" smtClean="0">
                <a:solidFill>
                  <a:schemeClr val="accent1">
                    <a:lumMod val="75000"/>
                  </a:schemeClr>
                </a:solidFill>
              </a:rPr>
              <a:t>Representation &amp; Linkage (EWG</a:t>
            </a:r>
            <a:r>
              <a:rPr lang="en-GB" sz="2400" dirty="0" smtClean="0">
                <a:solidFill>
                  <a:schemeClr val="accent1">
                    <a:lumMod val="75000"/>
                  </a:schemeClr>
                </a:solidFill>
              </a:rPr>
              <a:t>, Leader, TCEC, TEA etc)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solidFill>
                  <a:srgbClr val="3B3B3B"/>
                </a:solidFill>
              </a:rPr>
              <a:t>Online Trading Vouchers </a:t>
            </a:r>
            <a:endParaRPr lang="en-GB" b="1" dirty="0">
              <a:solidFill>
                <a:srgbClr val="3B3B3B"/>
              </a:solidFill>
            </a:endParaRPr>
          </a:p>
        </p:txBody>
      </p:sp>
      <p:sp>
        <p:nvSpPr>
          <p:cNvPr id="5" name="Content Placeholder 4"/>
          <p:cNvSpPr>
            <a:spLocks noGrp="1"/>
          </p:cNvSpPr>
          <p:nvPr>
            <p:ph idx="1"/>
          </p:nvPr>
        </p:nvSpPr>
        <p:spPr>
          <a:xfrm>
            <a:off x="971600" y="1052735"/>
            <a:ext cx="7571184" cy="4608513"/>
          </a:xfrm>
        </p:spPr>
        <p:txBody>
          <a:bodyPr>
            <a:normAutofit fontScale="47500" lnSpcReduction="20000"/>
          </a:bodyPr>
          <a:lstStyle/>
          <a:p>
            <a:pPr algn="ctr">
              <a:buNone/>
            </a:pPr>
            <a:r>
              <a:rPr lang="en-GB" sz="3200" dirty="0" smtClean="0">
                <a:solidFill>
                  <a:srgbClr val="3B3B3B"/>
                </a:solidFill>
              </a:rPr>
              <a:t>To Support SME’s enhance their online trading presence.</a:t>
            </a:r>
          </a:p>
          <a:p>
            <a:pPr algn="ctr">
              <a:buNone/>
            </a:pPr>
            <a:r>
              <a:rPr lang="en-GB" sz="3200" b="1" dirty="0" smtClean="0">
                <a:solidFill>
                  <a:srgbClr val="3B3B3B"/>
                </a:solidFill>
              </a:rPr>
              <a:t>ONLINE TRADING VOUCHERS </a:t>
            </a:r>
            <a:r>
              <a:rPr lang="en-GB" sz="3200" dirty="0" smtClean="0">
                <a:solidFill>
                  <a:srgbClr val="3B3B3B"/>
                </a:solidFill>
              </a:rPr>
              <a:t>to the value of </a:t>
            </a:r>
            <a:r>
              <a:rPr lang="en-GB" sz="3200" b="1" dirty="0" smtClean="0">
                <a:solidFill>
                  <a:srgbClr val="3B3B3B"/>
                </a:solidFill>
              </a:rPr>
              <a:t>€2,500 </a:t>
            </a:r>
            <a:r>
              <a:rPr lang="en-GB" sz="3200" dirty="0" smtClean="0">
                <a:solidFill>
                  <a:srgbClr val="3B3B3B"/>
                </a:solidFill>
              </a:rPr>
              <a:t>are now being made available under the National Digital Strategy with a </a:t>
            </a:r>
            <a:r>
              <a:rPr lang="en-GB" sz="3200" b="1" dirty="0" smtClean="0">
                <a:solidFill>
                  <a:srgbClr val="3B3B3B"/>
                </a:solidFill>
              </a:rPr>
              <a:t>€5m </a:t>
            </a:r>
            <a:r>
              <a:rPr lang="en-GB" sz="3200" dirty="0" smtClean="0">
                <a:solidFill>
                  <a:srgbClr val="3B3B3B"/>
                </a:solidFill>
              </a:rPr>
              <a:t>fund available nationally. </a:t>
            </a:r>
          </a:p>
          <a:p>
            <a:pPr>
              <a:buNone/>
            </a:pPr>
            <a:endParaRPr lang="en-GB" sz="2000" dirty="0" smtClean="0">
              <a:solidFill>
                <a:schemeClr val="accent2"/>
              </a:solidFill>
            </a:endParaRPr>
          </a:p>
          <a:p>
            <a:r>
              <a:rPr lang="en-GB" sz="3300" dirty="0" smtClean="0">
                <a:solidFill>
                  <a:schemeClr val="accent2"/>
                </a:solidFill>
              </a:rPr>
              <a:t>Who is Eligible </a:t>
            </a:r>
          </a:p>
          <a:p>
            <a:pPr lvl="2"/>
            <a:r>
              <a:rPr lang="en-GB" sz="3300" dirty="0" smtClean="0">
                <a:solidFill>
                  <a:schemeClr val="accent1">
                    <a:lumMod val="75000"/>
                  </a:schemeClr>
                </a:solidFill>
              </a:rPr>
              <a:t>Businesses – any sector (with a limited online presence)</a:t>
            </a:r>
          </a:p>
          <a:p>
            <a:pPr lvl="2"/>
            <a:r>
              <a:rPr lang="en-GB" sz="3300" dirty="0" smtClean="0">
                <a:solidFill>
                  <a:schemeClr val="accent1">
                    <a:lumMod val="75000"/>
                  </a:schemeClr>
                </a:solidFill>
              </a:rPr>
              <a:t>T/o &lt; €2 Million</a:t>
            </a:r>
          </a:p>
          <a:p>
            <a:pPr lvl="2"/>
            <a:r>
              <a:rPr lang="en-GB" sz="3300" dirty="0" smtClean="0">
                <a:solidFill>
                  <a:schemeClr val="accent1">
                    <a:lumMod val="75000"/>
                  </a:schemeClr>
                </a:solidFill>
              </a:rPr>
              <a:t>&lt; 10 staff</a:t>
            </a:r>
          </a:p>
          <a:p>
            <a:pPr lvl="2"/>
            <a:endParaRPr lang="en-GB" sz="3300" dirty="0" smtClean="0">
              <a:solidFill>
                <a:schemeClr val="accent1">
                  <a:lumMod val="75000"/>
                </a:schemeClr>
              </a:solidFill>
            </a:endParaRPr>
          </a:p>
          <a:p>
            <a:r>
              <a:rPr lang="en-GB" sz="3300" dirty="0" smtClean="0">
                <a:solidFill>
                  <a:schemeClr val="accent2"/>
                </a:solidFill>
              </a:rPr>
              <a:t>What is eligible </a:t>
            </a:r>
          </a:p>
          <a:p>
            <a:pPr lvl="2"/>
            <a:endParaRPr lang="en-GB" sz="3300" dirty="0" smtClean="0">
              <a:solidFill>
                <a:schemeClr val="accent1">
                  <a:lumMod val="75000"/>
                </a:schemeClr>
              </a:solidFill>
            </a:endParaRPr>
          </a:p>
          <a:p>
            <a:pPr lvl="2"/>
            <a:r>
              <a:rPr lang="en-GB" sz="3300" dirty="0" smtClean="0">
                <a:solidFill>
                  <a:schemeClr val="accent1">
                    <a:lumMod val="75000"/>
                  </a:schemeClr>
                </a:solidFill>
              </a:rPr>
              <a:t>Development or upgrade of an e-commerce website such as implementing online payments or booking systems</a:t>
            </a:r>
          </a:p>
          <a:p>
            <a:pPr lvl="2"/>
            <a:r>
              <a:rPr lang="en-GB" sz="3300" dirty="0" smtClean="0">
                <a:solidFill>
                  <a:schemeClr val="accent1">
                    <a:lumMod val="75000"/>
                  </a:schemeClr>
                </a:solidFill>
              </a:rPr>
              <a:t>Purchase of internet related software</a:t>
            </a:r>
          </a:p>
          <a:p>
            <a:pPr lvl="2"/>
            <a:r>
              <a:rPr lang="en-GB" sz="3300" dirty="0" smtClean="0">
                <a:solidFill>
                  <a:schemeClr val="accent1">
                    <a:lumMod val="75000"/>
                  </a:schemeClr>
                </a:solidFill>
              </a:rPr>
              <a:t>App development </a:t>
            </a:r>
          </a:p>
          <a:p>
            <a:pPr lvl="2"/>
            <a:r>
              <a:rPr lang="en-GB" sz="3300" dirty="0" smtClean="0">
                <a:solidFill>
                  <a:schemeClr val="accent1">
                    <a:lumMod val="75000"/>
                  </a:schemeClr>
                </a:solidFill>
              </a:rPr>
              <a:t>ICT consultancy for developing an online strategy </a:t>
            </a:r>
          </a:p>
          <a:p>
            <a:pPr lvl="2"/>
            <a:r>
              <a:rPr lang="en-GB" sz="3300" dirty="0" smtClean="0">
                <a:solidFill>
                  <a:schemeClr val="accent1">
                    <a:lumMod val="75000"/>
                  </a:schemeClr>
                </a:solidFill>
              </a:rPr>
              <a:t>Web based advertising campaigns</a:t>
            </a:r>
          </a:p>
          <a:p>
            <a:pPr marL="342900" lvl="2" indent="-342900">
              <a:lnSpc>
                <a:spcPct val="90000"/>
              </a:lnSpc>
              <a:buFont typeface="Arial" pitchFamily="34" charset="0"/>
              <a:buChar char="•"/>
            </a:pPr>
            <a:endParaRPr lang="en-GB" sz="3300" dirty="0" smtClean="0">
              <a:solidFill>
                <a:schemeClr val="accent2"/>
              </a:solidFill>
              <a:latin typeface="Calibri" pitchFamily="34" charset="0"/>
              <a:cs typeface="Calibri" pitchFamily="34" charset="0"/>
            </a:endParaRPr>
          </a:p>
          <a:p>
            <a:pPr marL="342900" lvl="2" indent="-342900">
              <a:lnSpc>
                <a:spcPct val="90000"/>
              </a:lnSpc>
              <a:buFont typeface="Arial" pitchFamily="34" charset="0"/>
              <a:buChar char="•"/>
            </a:pPr>
            <a:r>
              <a:rPr lang="en-GB" sz="3300" dirty="0" smtClean="0">
                <a:solidFill>
                  <a:schemeClr val="accent2"/>
                </a:solidFill>
                <a:latin typeface="Calibri" pitchFamily="34" charset="0"/>
                <a:cs typeface="Calibri" pitchFamily="34" charset="0"/>
              </a:rPr>
              <a:t>50% of eligible expenditure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solidFill>
                  <a:srgbClr val="3B3B3B"/>
                </a:solidFill>
              </a:rPr>
              <a:t>Online Trading Vouchers </a:t>
            </a:r>
            <a:endParaRPr lang="en-GB" b="1" dirty="0">
              <a:solidFill>
                <a:srgbClr val="3B3B3B"/>
              </a:solidFill>
            </a:endParaRPr>
          </a:p>
        </p:txBody>
      </p:sp>
      <p:sp>
        <p:nvSpPr>
          <p:cNvPr id="5" name="Content Placeholder 4"/>
          <p:cNvSpPr>
            <a:spLocks noGrp="1"/>
          </p:cNvSpPr>
          <p:nvPr>
            <p:ph idx="1"/>
          </p:nvPr>
        </p:nvSpPr>
        <p:spPr>
          <a:xfrm>
            <a:off x="971600" y="1052735"/>
            <a:ext cx="7571184" cy="4608513"/>
          </a:xfrm>
        </p:spPr>
        <p:txBody>
          <a:bodyPr>
            <a:normAutofit/>
          </a:bodyPr>
          <a:lstStyle/>
          <a:p>
            <a:pPr>
              <a:buNone/>
            </a:pPr>
            <a:endParaRPr lang="en-GB" sz="2000" dirty="0" smtClean="0">
              <a:solidFill>
                <a:schemeClr val="accent2"/>
              </a:solidFill>
            </a:endParaRPr>
          </a:p>
          <a:p>
            <a:r>
              <a:rPr lang="en-GB" sz="2800" dirty="0" smtClean="0">
                <a:solidFill>
                  <a:schemeClr val="accent2"/>
                </a:solidFill>
              </a:rPr>
              <a:t>Two Information </a:t>
            </a:r>
            <a:r>
              <a:rPr lang="en-GB" sz="2800" dirty="0" smtClean="0">
                <a:solidFill>
                  <a:schemeClr val="accent2"/>
                </a:solidFill>
              </a:rPr>
              <a:t>Seminars </a:t>
            </a:r>
            <a:r>
              <a:rPr lang="en-GB" sz="2800" dirty="0" smtClean="0">
                <a:solidFill>
                  <a:schemeClr val="accent2"/>
                </a:solidFill>
              </a:rPr>
              <a:t>- Admission </a:t>
            </a:r>
            <a:r>
              <a:rPr lang="en-GB" sz="2800" dirty="0" smtClean="0">
                <a:solidFill>
                  <a:schemeClr val="accent2"/>
                </a:solidFill>
              </a:rPr>
              <a:t>Free </a:t>
            </a:r>
            <a:endParaRPr lang="en-GB" sz="2800" dirty="0" smtClean="0">
              <a:solidFill>
                <a:schemeClr val="accent2"/>
              </a:solidFill>
            </a:endParaRPr>
          </a:p>
          <a:p>
            <a:pPr lvl="2"/>
            <a:r>
              <a:rPr lang="en-GB" sz="2600" dirty="0" err="1" smtClean="0">
                <a:solidFill>
                  <a:schemeClr val="accent2"/>
                </a:solidFill>
              </a:rPr>
              <a:t>Clonmel</a:t>
            </a:r>
            <a:r>
              <a:rPr lang="en-GB" sz="2600" dirty="0" smtClean="0">
                <a:solidFill>
                  <a:schemeClr val="accent2"/>
                </a:solidFill>
              </a:rPr>
              <a:t> Park Hotel Wed 17</a:t>
            </a:r>
            <a:r>
              <a:rPr lang="en-GB" sz="2600" baseline="30000" dirty="0" smtClean="0">
                <a:solidFill>
                  <a:schemeClr val="accent2"/>
                </a:solidFill>
              </a:rPr>
              <a:t>th</a:t>
            </a:r>
            <a:r>
              <a:rPr lang="en-GB" sz="2600" dirty="0" smtClean="0">
                <a:solidFill>
                  <a:schemeClr val="accent2"/>
                </a:solidFill>
              </a:rPr>
              <a:t> Sept </a:t>
            </a:r>
          </a:p>
          <a:p>
            <a:pPr lvl="2"/>
            <a:r>
              <a:rPr lang="en-GB" sz="2600" dirty="0" smtClean="0">
                <a:solidFill>
                  <a:schemeClr val="accent2"/>
                </a:solidFill>
              </a:rPr>
              <a:t>Abbey Court </a:t>
            </a:r>
            <a:r>
              <a:rPr lang="en-GB" sz="2600" dirty="0" err="1" smtClean="0">
                <a:solidFill>
                  <a:schemeClr val="accent2"/>
                </a:solidFill>
              </a:rPr>
              <a:t>Nenagh</a:t>
            </a:r>
            <a:r>
              <a:rPr lang="en-GB" sz="2600" dirty="0" smtClean="0">
                <a:solidFill>
                  <a:schemeClr val="accent2"/>
                </a:solidFill>
              </a:rPr>
              <a:t> Monday 22</a:t>
            </a:r>
            <a:r>
              <a:rPr lang="en-GB" sz="2600" baseline="30000" dirty="0" smtClean="0">
                <a:solidFill>
                  <a:schemeClr val="accent2"/>
                </a:solidFill>
              </a:rPr>
              <a:t>nd</a:t>
            </a:r>
            <a:r>
              <a:rPr lang="en-GB" sz="2600" dirty="0" smtClean="0">
                <a:solidFill>
                  <a:schemeClr val="accent2"/>
                </a:solidFill>
              </a:rPr>
              <a:t> Sept </a:t>
            </a:r>
          </a:p>
          <a:p>
            <a:pPr lvl="2">
              <a:buNone/>
            </a:pPr>
            <a:r>
              <a:rPr lang="en-GB" sz="2600" dirty="0" smtClean="0">
                <a:solidFill>
                  <a:schemeClr val="accent2"/>
                </a:solidFill>
              </a:rPr>
              <a:t>	</a:t>
            </a:r>
            <a:r>
              <a:rPr lang="en-GB" sz="2600" dirty="0" smtClean="0">
                <a:solidFill>
                  <a:schemeClr val="accent2"/>
                </a:solidFill>
              </a:rPr>
              <a:t>		(7.30 – 9.00pm)</a:t>
            </a:r>
            <a:endParaRPr lang="en-GB" sz="2600" dirty="0" smtClean="0">
              <a:solidFill>
                <a:schemeClr val="accent2"/>
              </a:solidFill>
            </a:endParaRPr>
          </a:p>
          <a:p>
            <a:pPr lvl="3">
              <a:buFont typeface="Arial" pitchFamily="34" charset="0"/>
              <a:buChar char="•"/>
            </a:pPr>
            <a:endParaRPr lang="en-GB" sz="2800" dirty="0" smtClean="0">
              <a:solidFill>
                <a:schemeClr val="accent1">
                  <a:lumMod val="75000"/>
                </a:schemeClr>
              </a:solidFill>
            </a:endParaRPr>
          </a:p>
          <a:p>
            <a:pPr lvl="2"/>
            <a:endParaRPr lang="en-GB" sz="26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IE" b="1" dirty="0" smtClean="0"/>
              <a:t>Where to Find Us </a:t>
            </a:r>
            <a:endParaRPr lang="en-US" b="1" dirty="0"/>
          </a:p>
        </p:txBody>
      </p:sp>
      <p:sp>
        <p:nvSpPr>
          <p:cNvPr id="6" name="Content Placeholder 5"/>
          <p:cNvSpPr>
            <a:spLocks noGrp="1"/>
          </p:cNvSpPr>
          <p:nvPr>
            <p:ph sz="half" idx="1"/>
          </p:nvPr>
        </p:nvSpPr>
        <p:spPr/>
        <p:txBody>
          <a:bodyPr>
            <a:noAutofit/>
          </a:bodyPr>
          <a:lstStyle/>
          <a:p>
            <a:pPr algn="ctr">
              <a:buNone/>
            </a:pPr>
            <a:r>
              <a:rPr lang="en-IE" sz="2000" b="1" dirty="0" smtClean="0">
                <a:solidFill>
                  <a:schemeClr val="accent1">
                    <a:lumMod val="75000"/>
                  </a:schemeClr>
                </a:solidFill>
              </a:rPr>
              <a:t>Local Enterprise  Office Tipperary </a:t>
            </a:r>
            <a:endParaRPr lang="en-US" sz="2000" dirty="0" smtClean="0">
              <a:solidFill>
                <a:schemeClr val="accent1">
                  <a:lumMod val="75000"/>
                </a:schemeClr>
              </a:solidFill>
            </a:endParaRPr>
          </a:p>
          <a:p>
            <a:pPr algn="ctr">
              <a:buNone/>
            </a:pPr>
            <a:r>
              <a:rPr lang="en-IE" sz="2000" b="1" dirty="0" err="1" smtClean="0">
                <a:solidFill>
                  <a:schemeClr val="accent1">
                    <a:lumMod val="75000"/>
                  </a:schemeClr>
                </a:solidFill>
              </a:rPr>
              <a:t>Ballingarrane</a:t>
            </a:r>
            <a:r>
              <a:rPr lang="en-IE" sz="2000" b="1" dirty="0" smtClean="0">
                <a:solidFill>
                  <a:schemeClr val="accent1">
                    <a:lumMod val="75000"/>
                  </a:schemeClr>
                </a:solidFill>
              </a:rPr>
              <a:t> House, </a:t>
            </a:r>
          </a:p>
          <a:p>
            <a:pPr algn="ctr">
              <a:buNone/>
            </a:pPr>
            <a:r>
              <a:rPr lang="en-IE" sz="2000" b="1" dirty="0" err="1" smtClean="0">
                <a:solidFill>
                  <a:schemeClr val="accent1">
                    <a:lumMod val="75000"/>
                  </a:schemeClr>
                </a:solidFill>
              </a:rPr>
              <a:t>Ballingarrane</a:t>
            </a:r>
            <a:r>
              <a:rPr lang="en-IE" sz="2000" b="1" dirty="0" smtClean="0">
                <a:solidFill>
                  <a:schemeClr val="accent1">
                    <a:lumMod val="75000"/>
                  </a:schemeClr>
                </a:solidFill>
              </a:rPr>
              <a:t> Science &amp; Technology Park, </a:t>
            </a:r>
          </a:p>
          <a:p>
            <a:pPr algn="ctr">
              <a:buNone/>
            </a:pPr>
            <a:r>
              <a:rPr lang="en-IE" sz="2000" b="1" dirty="0" err="1" smtClean="0">
                <a:solidFill>
                  <a:schemeClr val="accent1">
                    <a:lumMod val="75000"/>
                  </a:schemeClr>
                </a:solidFill>
              </a:rPr>
              <a:t>Cahir</a:t>
            </a:r>
            <a:r>
              <a:rPr lang="en-IE" sz="2000" b="1" dirty="0" smtClean="0">
                <a:solidFill>
                  <a:schemeClr val="accent1">
                    <a:lumMod val="75000"/>
                  </a:schemeClr>
                </a:solidFill>
              </a:rPr>
              <a:t> Road, </a:t>
            </a:r>
            <a:r>
              <a:rPr lang="en-IE" sz="2000" b="1" dirty="0" err="1" smtClean="0">
                <a:solidFill>
                  <a:schemeClr val="accent1">
                    <a:lumMod val="75000"/>
                  </a:schemeClr>
                </a:solidFill>
              </a:rPr>
              <a:t>Clonmel</a:t>
            </a:r>
            <a:r>
              <a:rPr lang="en-IE" sz="2000" b="1" dirty="0" smtClean="0">
                <a:solidFill>
                  <a:schemeClr val="accent1">
                    <a:lumMod val="75000"/>
                  </a:schemeClr>
                </a:solidFill>
              </a:rPr>
              <a:t> </a:t>
            </a:r>
            <a:endParaRPr lang="en-US" sz="2000" dirty="0" smtClean="0">
              <a:solidFill>
                <a:schemeClr val="accent1">
                  <a:lumMod val="75000"/>
                </a:schemeClr>
              </a:solidFill>
            </a:endParaRPr>
          </a:p>
          <a:p>
            <a:pPr algn="ctr">
              <a:buNone/>
            </a:pPr>
            <a:r>
              <a:rPr lang="en-IE" sz="2000" b="1" dirty="0" smtClean="0">
                <a:solidFill>
                  <a:schemeClr val="accent2"/>
                </a:solidFill>
              </a:rPr>
              <a:t>&amp;</a:t>
            </a:r>
          </a:p>
          <a:p>
            <a:pPr algn="ctr">
              <a:buNone/>
            </a:pPr>
            <a:r>
              <a:rPr lang="en-IE" sz="2000" b="1" dirty="0" smtClean="0">
                <a:solidFill>
                  <a:schemeClr val="accent1">
                    <a:lumMod val="75000"/>
                  </a:schemeClr>
                </a:solidFill>
              </a:rPr>
              <a:t>Civic Offices, </a:t>
            </a:r>
          </a:p>
          <a:p>
            <a:pPr algn="ctr">
              <a:buNone/>
            </a:pPr>
            <a:r>
              <a:rPr lang="en-IE" sz="2000" b="1" dirty="0" smtClean="0">
                <a:solidFill>
                  <a:schemeClr val="accent1">
                    <a:lumMod val="75000"/>
                  </a:schemeClr>
                </a:solidFill>
              </a:rPr>
              <a:t>Limerick Road, </a:t>
            </a:r>
          </a:p>
          <a:p>
            <a:pPr algn="ctr">
              <a:buNone/>
            </a:pPr>
            <a:r>
              <a:rPr lang="en-IE" sz="2000" b="1" dirty="0" err="1" smtClean="0">
                <a:solidFill>
                  <a:schemeClr val="accent1">
                    <a:lumMod val="75000"/>
                  </a:schemeClr>
                </a:solidFill>
              </a:rPr>
              <a:t>Nenagh</a:t>
            </a:r>
            <a:r>
              <a:rPr lang="en-IE" sz="2000" b="1" dirty="0" smtClean="0">
                <a:solidFill>
                  <a:schemeClr val="accent1">
                    <a:lumMod val="75000"/>
                  </a:schemeClr>
                </a:solidFill>
              </a:rPr>
              <a:t>, </a:t>
            </a:r>
          </a:p>
          <a:p>
            <a:pPr algn="ctr">
              <a:buNone/>
            </a:pPr>
            <a:endParaRPr lang="en-US" sz="2000" dirty="0" smtClean="0"/>
          </a:p>
          <a:p>
            <a:pPr algn="ctr">
              <a:buNone/>
            </a:pPr>
            <a:r>
              <a:rPr lang="en-IE" sz="2000" b="1" dirty="0" smtClean="0">
                <a:solidFill>
                  <a:schemeClr val="accent2"/>
                </a:solidFill>
              </a:rPr>
              <a:t>Telephone: 07 61 06 5000</a:t>
            </a:r>
          </a:p>
          <a:p>
            <a:pPr algn="ctr">
              <a:buNone/>
            </a:pPr>
            <a:r>
              <a:rPr lang="en-IE" sz="2000" b="1" dirty="0" smtClean="0">
                <a:solidFill>
                  <a:schemeClr val="accent2"/>
                </a:solidFill>
              </a:rPr>
              <a:t>Email: </a:t>
            </a:r>
            <a:r>
              <a:rPr lang="en-IE" sz="2000" b="1" u="sng" dirty="0" smtClean="0">
                <a:solidFill>
                  <a:schemeClr val="accent2"/>
                </a:solidFill>
              </a:rPr>
              <a:t>LEO@tipperarycoco.ie </a:t>
            </a:r>
            <a:endParaRPr lang="en-US" sz="2000" u="sng" dirty="0" smtClean="0">
              <a:solidFill>
                <a:schemeClr val="accent2"/>
              </a:solidFill>
            </a:endParaRPr>
          </a:p>
        </p:txBody>
      </p:sp>
      <p:pic>
        <p:nvPicPr>
          <p:cNvPr id="9" name="Content Placeholder 8" descr="Exterior Nenagh 2.jpg"/>
          <p:cNvPicPr>
            <a:picLocks noGrp="1" noChangeAspect="1"/>
          </p:cNvPicPr>
          <p:nvPr>
            <p:ph sz="half" idx="2"/>
          </p:nvPr>
        </p:nvPicPr>
        <p:blipFill>
          <a:blip r:embed="rId3" cstate="print"/>
          <a:stretch>
            <a:fillRect/>
          </a:stretch>
        </p:blipFill>
        <p:spPr>
          <a:xfrm>
            <a:off x="5242917" y="1600200"/>
            <a:ext cx="3153966" cy="42052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Supports </a:t>
            </a:r>
            <a:endParaRPr lang="en-US" b="1" dirty="0"/>
          </a:p>
        </p:txBody>
      </p:sp>
      <p:sp>
        <p:nvSpPr>
          <p:cNvPr id="3" name="Content Placeholder 2"/>
          <p:cNvSpPr>
            <a:spLocks noGrp="1"/>
          </p:cNvSpPr>
          <p:nvPr>
            <p:ph idx="1"/>
          </p:nvPr>
        </p:nvSpPr>
        <p:spPr>
          <a:xfrm>
            <a:off x="971600" y="1071547"/>
            <a:ext cx="7571184" cy="4301670"/>
          </a:xfrm>
        </p:spPr>
        <p:txBody>
          <a:bodyPr/>
          <a:lstStyle/>
          <a:p>
            <a:r>
              <a:rPr lang="en-IE" sz="2400" dirty="0" smtClean="0">
                <a:solidFill>
                  <a:schemeClr val="accent2"/>
                </a:solidFill>
              </a:rPr>
              <a:t>Selective Financial Intervention</a:t>
            </a:r>
          </a:p>
          <a:p>
            <a:pPr lvl="1"/>
            <a:r>
              <a:rPr lang="en-IE" sz="2000" noProof="1" smtClean="0">
                <a:solidFill>
                  <a:schemeClr val="accent2">
                    <a:lumMod val="75000"/>
                  </a:schemeClr>
                </a:solidFill>
              </a:rPr>
              <a:t>Financial assistanc</a:t>
            </a:r>
            <a:r>
              <a:rPr lang="en-IE" sz="2000" dirty="0" smtClean="0">
                <a:solidFill>
                  <a:schemeClr val="accent2">
                    <a:lumMod val="75000"/>
                  </a:schemeClr>
                </a:solidFill>
              </a:rPr>
              <a:t>e is awarded under three headings </a:t>
            </a:r>
          </a:p>
          <a:p>
            <a:pPr lvl="2"/>
            <a:r>
              <a:rPr lang="en-IE" sz="2000" dirty="0" smtClean="0">
                <a:solidFill>
                  <a:schemeClr val="accent2">
                    <a:lumMod val="75000"/>
                  </a:schemeClr>
                </a:solidFill>
              </a:rPr>
              <a:t>Priming Grants (&lt;18 months trading)  </a:t>
            </a:r>
          </a:p>
          <a:p>
            <a:pPr lvl="2"/>
            <a:r>
              <a:rPr lang="en-IE" sz="2000" dirty="0" smtClean="0">
                <a:solidFill>
                  <a:schemeClr val="accent2">
                    <a:lumMod val="75000"/>
                  </a:schemeClr>
                </a:solidFill>
              </a:rPr>
              <a:t>Business Expansion Grants (&gt;18 months )</a:t>
            </a:r>
          </a:p>
          <a:p>
            <a:pPr lvl="2"/>
            <a:r>
              <a:rPr lang="en-IE" sz="2000" dirty="0" smtClean="0">
                <a:solidFill>
                  <a:schemeClr val="accent2">
                    <a:lumMod val="75000"/>
                  </a:schemeClr>
                </a:solidFill>
              </a:rPr>
              <a:t>Feasibility/technical assistance Grants</a:t>
            </a:r>
          </a:p>
          <a:p>
            <a:pPr lvl="1">
              <a:buFontTx/>
              <a:buNone/>
            </a:pPr>
            <a:endParaRPr lang="en-IE" sz="2000" dirty="0" smtClean="0"/>
          </a:p>
          <a:p>
            <a:r>
              <a:rPr sz="2400" dirty="0" smtClean="0">
                <a:solidFill>
                  <a:schemeClr val="accent2"/>
                </a:solidFill>
              </a:rPr>
              <a:t>Entrepreneurial and Capability Development</a:t>
            </a:r>
          </a:p>
          <a:p>
            <a:pPr lvl="2"/>
            <a:r>
              <a:rPr lang="en-IE" sz="2000" noProof="1" smtClean="0">
                <a:solidFill>
                  <a:schemeClr val="accent2">
                    <a:lumMod val="75000"/>
                  </a:schemeClr>
                </a:solidFill>
              </a:rPr>
              <a:t>Enterprise awareness / enterprise culture</a:t>
            </a:r>
          </a:p>
          <a:p>
            <a:pPr lvl="2"/>
            <a:r>
              <a:rPr lang="en-IE" sz="2000" noProof="1" smtClean="0">
                <a:solidFill>
                  <a:schemeClr val="accent2">
                    <a:lumMod val="75000"/>
                  </a:schemeClr>
                </a:solidFill>
              </a:rPr>
              <a:t>Advice, information, counselling, mentoring, training. </a:t>
            </a:r>
          </a:p>
          <a:p>
            <a:pPr lvl="2"/>
            <a:r>
              <a:rPr lang="en-IE" sz="2000" noProof="1" smtClean="0">
                <a:solidFill>
                  <a:schemeClr val="accent2">
                    <a:lumMod val="75000"/>
                  </a:schemeClr>
                </a:solidFill>
              </a:rPr>
              <a:t>Management Development Programmes</a:t>
            </a:r>
            <a:endParaRPr lang="en-US" sz="2000" noProof="1" smtClean="0">
              <a:solidFill>
                <a:schemeClr val="accent2">
                  <a:lumMod val="75000"/>
                </a:schemeClr>
              </a:solidFill>
            </a:endParaRPr>
          </a:p>
          <a:p>
            <a:endParaRPr lang="en-US" dirty="0"/>
          </a:p>
        </p:txBody>
      </p:sp>
    </p:spTree>
    <p:extLst>
      <p:ext uri="{BB962C8B-B14F-4D97-AF65-F5344CB8AC3E}">
        <p14:creationId xmlns="" xmlns:p14="http://schemas.microsoft.com/office/powerpoint/2010/main" val="387328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t>Primary Responsibility</a:t>
            </a:r>
            <a:endParaRPr lang="en-US" b="1" dirty="0"/>
          </a:p>
        </p:txBody>
      </p:sp>
      <p:sp>
        <p:nvSpPr>
          <p:cNvPr id="3" name="Content Placeholder 2"/>
          <p:cNvSpPr>
            <a:spLocks noGrp="1"/>
          </p:cNvSpPr>
          <p:nvPr>
            <p:ph idx="1"/>
          </p:nvPr>
        </p:nvSpPr>
        <p:spPr>
          <a:xfrm>
            <a:off x="1043608" y="1412777"/>
            <a:ext cx="7499176" cy="4032447"/>
          </a:xfrm>
        </p:spPr>
        <p:txBody>
          <a:bodyPr>
            <a:noAutofit/>
          </a:bodyPr>
          <a:lstStyle/>
          <a:p>
            <a:pPr>
              <a:buFont typeface="Arial" pitchFamily="34" charset="0"/>
              <a:buChar char="•"/>
            </a:pPr>
            <a:r>
              <a:rPr lang="en-IE" sz="2400" dirty="0" smtClean="0">
                <a:solidFill>
                  <a:schemeClr val="accent1">
                    <a:lumMod val="75000"/>
                  </a:schemeClr>
                </a:solidFill>
              </a:rPr>
              <a:t>Commercially viable projects with job creation potential</a:t>
            </a:r>
          </a:p>
          <a:p>
            <a:pPr>
              <a:buFont typeface="Arial" pitchFamily="34" charset="0"/>
              <a:buChar char="•"/>
            </a:pPr>
            <a:r>
              <a:rPr lang="en-IE" sz="2400" dirty="0" smtClean="0">
                <a:solidFill>
                  <a:schemeClr val="accent1">
                    <a:lumMod val="75000"/>
                  </a:schemeClr>
                </a:solidFill>
              </a:rPr>
              <a:t>Creation and development of sustainable micro-enterprises</a:t>
            </a:r>
          </a:p>
          <a:p>
            <a:pPr>
              <a:buFont typeface="Arial" pitchFamily="34" charset="0"/>
              <a:buChar char="•"/>
            </a:pPr>
            <a:r>
              <a:rPr lang="en-IE" sz="2400" dirty="0" smtClean="0">
                <a:solidFill>
                  <a:schemeClr val="accent1">
                    <a:lumMod val="75000"/>
                  </a:schemeClr>
                </a:solidFill>
              </a:rPr>
              <a:t>Projects – up to 10 employees</a:t>
            </a:r>
          </a:p>
          <a:p>
            <a:pPr>
              <a:buFont typeface="Arial" pitchFamily="34" charset="0"/>
              <a:buChar char="•"/>
            </a:pPr>
            <a:r>
              <a:rPr lang="en-IE" sz="2400" dirty="0" smtClean="0">
                <a:solidFill>
                  <a:schemeClr val="accent1">
                    <a:lumMod val="75000"/>
                  </a:schemeClr>
                </a:solidFill>
              </a:rPr>
              <a:t>Capital investment – unlimited</a:t>
            </a:r>
          </a:p>
          <a:p>
            <a:pPr>
              <a:buFont typeface="Arial" pitchFamily="34" charset="0"/>
              <a:buChar char="•"/>
            </a:pPr>
            <a:r>
              <a:rPr lang="en-IE" sz="2400" dirty="0" smtClean="0">
                <a:solidFill>
                  <a:schemeClr val="accent1">
                    <a:lumMod val="75000"/>
                  </a:schemeClr>
                </a:solidFill>
              </a:rPr>
              <a:t>Priority to enterprises in the manufacturing &amp; internationally traded services sector with the potential to develop strong export portfolios.</a:t>
            </a:r>
          </a:p>
          <a:p>
            <a:pPr>
              <a:buFont typeface="Arial" pitchFamily="34" charset="0"/>
              <a:buChar char="•"/>
            </a:pPr>
            <a:r>
              <a:rPr lang="en-IE" sz="2400" dirty="0" smtClean="0">
                <a:solidFill>
                  <a:schemeClr val="accent1">
                    <a:lumMod val="75000"/>
                  </a:schemeClr>
                </a:solidFill>
              </a:rPr>
              <a:t>Locally traded enterprises promoted by the unemployed, those recently made redundant and women re entering the workforce.</a:t>
            </a:r>
            <a:endParaRPr lang="en-US" sz="2400" dirty="0">
              <a:solidFill>
                <a:schemeClr val="accent1">
                  <a:lumMod val="75000"/>
                </a:schemeClr>
              </a:solidFill>
            </a:endParaRPr>
          </a:p>
        </p:txBody>
      </p:sp>
    </p:spTree>
    <p:extLst>
      <p:ext uri="{BB962C8B-B14F-4D97-AF65-F5344CB8AC3E}">
        <p14:creationId xmlns="" xmlns:p14="http://schemas.microsoft.com/office/powerpoint/2010/main" val="19232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t>Priming Grants</a:t>
            </a:r>
            <a:r>
              <a:rPr lang="en-US" b="1" dirty="0" smtClean="0"/>
              <a:t> </a:t>
            </a:r>
            <a:endParaRPr lang="en-US" b="1" dirty="0"/>
          </a:p>
        </p:txBody>
      </p:sp>
      <p:sp>
        <p:nvSpPr>
          <p:cNvPr id="3" name="Content Placeholder 2"/>
          <p:cNvSpPr>
            <a:spLocks noGrp="1"/>
          </p:cNvSpPr>
          <p:nvPr>
            <p:ph idx="1"/>
          </p:nvPr>
        </p:nvSpPr>
        <p:spPr>
          <a:xfrm>
            <a:off x="971600" y="1071547"/>
            <a:ext cx="7571184" cy="4301670"/>
          </a:xfrm>
        </p:spPr>
        <p:txBody>
          <a:bodyPr>
            <a:normAutofit fontScale="92500" lnSpcReduction="20000"/>
          </a:bodyPr>
          <a:lstStyle/>
          <a:p>
            <a:pPr>
              <a:buNone/>
            </a:pPr>
            <a:endParaRPr lang="en-IE" sz="2400" dirty="0" smtClean="0">
              <a:solidFill>
                <a:schemeClr val="accent2"/>
              </a:solidFill>
            </a:endParaRPr>
          </a:p>
          <a:p>
            <a:r>
              <a:rPr lang="en-IE" sz="2400" dirty="0" smtClean="0">
                <a:solidFill>
                  <a:schemeClr val="accent2"/>
                </a:solidFill>
              </a:rPr>
              <a:t>50% of investment to a max of €150,000 whichever is the lesser.</a:t>
            </a:r>
          </a:p>
          <a:p>
            <a:pPr lvl="1"/>
            <a:r>
              <a:rPr lang="en-IE" sz="2400" b="1" u="sng" dirty="0" smtClean="0">
                <a:solidFill>
                  <a:schemeClr val="accent2"/>
                </a:solidFill>
              </a:rPr>
              <a:t>Note:</a:t>
            </a:r>
            <a:r>
              <a:rPr lang="en-IE" sz="2400" dirty="0" smtClean="0">
                <a:solidFill>
                  <a:schemeClr val="accent2"/>
                </a:solidFill>
              </a:rPr>
              <a:t> €150,000 will be exception in most cases it will be 50% of investment to a max of €80,000 whichever is the lesser. Grant applications in excess of €40,000 will be referred to Enterprise Ireland  for adjudication. </a:t>
            </a:r>
          </a:p>
          <a:p>
            <a:r>
              <a:rPr lang="en-IE" sz="2400" dirty="0" smtClean="0">
                <a:solidFill>
                  <a:schemeClr val="accent2"/>
                </a:solidFill>
              </a:rPr>
              <a:t>Subject to the above limits a max grant of €15,000 per job created shall apply. </a:t>
            </a:r>
          </a:p>
          <a:p>
            <a:r>
              <a:rPr lang="en-IE" sz="2400" dirty="0" smtClean="0">
                <a:solidFill>
                  <a:schemeClr val="accent2"/>
                </a:solidFill>
              </a:rPr>
              <a:t>Eligible clients may be awarded a Priming Grant in the first </a:t>
            </a:r>
            <a:r>
              <a:rPr lang="en-IE" sz="2400" b="1" dirty="0" smtClean="0">
                <a:solidFill>
                  <a:schemeClr val="accent2"/>
                </a:solidFill>
              </a:rPr>
              <a:t>18 MONTHS</a:t>
            </a:r>
            <a:r>
              <a:rPr lang="en-IE" sz="2400" dirty="0" smtClean="0">
                <a:solidFill>
                  <a:schemeClr val="accent2"/>
                </a:solidFill>
              </a:rPr>
              <a:t> of setting up </a:t>
            </a:r>
          </a:p>
          <a:p>
            <a:r>
              <a:rPr lang="en-IE" sz="2400" dirty="0" smtClean="0">
                <a:solidFill>
                  <a:schemeClr val="accent2"/>
                </a:solidFill>
              </a:rPr>
              <a:t>Support can cover all business costs directly attributable to starting or growing &amp; developing the business i.e. Capital, Salary Costs, Rent etc</a:t>
            </a:r>
          </a:p>
          <a:p>
            <a:endParaRPr lang="en-US" dirty="0"/>
          </a:p>
        </p:txBody>
      </p:sp>
    </p:spTree>
    <p:extLst>
      <p:ext uri="{BB962C8B-B14F-4D97-AF65-F5344CB8AC3E}">
        <p14:creationId xmlns="" xmlns:p14="http://schemas.microsoft.com/office/powerpoint/2010/main" val="38732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t>Business Expansion Grants</a:t>
            </a:r>
            <a:endParaRPr lang="en-US" b="1" dirty="0"/>
          </a:p>
        </p:txBody>
      </p:sp>
      <p:sp>
        <p:nvSpPr>
          <p:cNvPr id="3" name="Content Placeholder 2"/>
          <p:cNvSpPr>
            <a:spLocks noGrp="1"/>
          </p:cNvSpPr>
          <p:nvPr>
            <p:ph idx="1"/>
          </p:nvPr>
        </p:nvSpPr>
        <p:spPr/>
        <p:txBody>
          <a:bodyPr>
            <a:noAutofit/>
          </a:bodyPr>
          <a:lstStyle/>
          <a:p>
            <a:r>
              <a:rPr lang="en-IE" sz="2000" dirty="0" smtClean="0">
                <a:solidFill>
                  <a:schemeClr val="accent1">
                    <a:lumMod val="75000"/>
                  </a:schemeClr>
                </a:solidFill>
              </a:rPr>
              <a:t>50% of investment to a max of €150,000 whichever is the lesser.</a:t>
            </a:r>
          </a:p>
          <a:p>
            <a:pPr lvl="1">
              <a:lnSpc>
                <a:spcPct val="90000"/>
              </a:lnSpc>
            </a:pPr>
            <a:r>
              <a:rPr lang="en-IE" sz="2000" dirty="0" smtClean="0">
                <a:solidFill>
                  <a:schemeClr val="accent1">
                    <a:lumMod val="75000"/>
                  </a:schemeClr>
                </a:solidFill>
              </a:rPr>
              <a:t>Note: €150,000 will be exception in most cases it will be 50% of investment to a max of €80,000 whichever is the lesser. Grant applications in excess of €40,000 will now be referred to Enterprise Ireland  for adjudication. </a:t>
            </a:r>
          </a:p>
          <a:p>
            <a:r>
              <a:rPr lang="en-IE" sz="2000" dirty="0" smtClean="0">
                <a:solidFill>
                  <a:schemeClr val="accent1">
                    <a:lumMod val="75000"/>
                  </a:schemeClr>
                </a:solidFill>
              </a:rPr>
              <a:t>Subject to the above limits a max grant of €15,000 per job created shall apply.</a:t>
            </a:r>
          </a:p>
          <a:p>
            <a:r>
              <a:rPr lang="en-IE" sz="2000" dirty="0" smtClean="0">
                <a:solidFill>
                  <a:schemeClr val="accent1">
                    <a:lumMod val="75000"/>
                  </a:schemeClr>
                </a:solidFill>
              </a:rPr>
              <a:t>Business must be in operation </a:t>
            </a:r>
            <a:r>
              <a:rPr lang="en-IE" sz="2400" b="1" dirty="0" smtClean="0">
                <a:solidFill>
                  <a:schemeClr val="accent1">
                    <a:lumMod val="75000"/>
                  </a:schemeClr>
                </a:solidFill>
              </a:rPr>
              <a:t>longer than 18 Months</a:t>
            </a:r>
            <a:r>
              <a:rPr lang="en-IE" sz="2000" dirty="0" smtClean="0">
                <a:solidFill>
                  <a:schemeClr val="accent1">
                    <a:lumMod val="75000"/>
                  </a:schemeClr>
                </a:solidFill>
              </a:rPr>
              <a:t>. A business that has availed of a priming grant will be ineligible to apply until 18 months after drawdown of priming grant,</a:t>
            </a:r>
          </a:p>
          <a:p>
            <a:r>
              <a:rPr lang="en-IE" sz="2000" dirty="0" smtClean="0">
                <a:solidFill>
                  <a:schemeClr val="accent1">
                    <a:lumMod val="75000"/>
                  </a:schemeClr>
                </a:solidFill>
              </a:rPr>
              <a:t>Support can cover all business costs directly attributable to growing &amp; developing the business i.e. Capital, Salary Costs, Rent etc</a:t>
            </a:r>
            <a:endParaRPr lang="en-US" sz="2000" dirty="0">
              <a:solidFill>
                <a:schemeClr val="accent1">
                  <a:lumMod val="75000"/>
                </a:schemeClr>
              </a:solidFill>
            </a:endParaRPr>
          </a:p>
        </p:txBody>
      </p:sp>
    </p:spTree>
    <p:extLst>
      <p:ext uri="{BB962C8B-B14F-4D97-AF65-F5344CB8AC3E}">
        <p14:creationId xmlns="" xmlns:p14="http://schemas.microsoft.com/office/powerpoint/2010/main" val="19232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sz="2800" b="1" dirty="0" smtClean="0"/>
              <a:t>Eligible Costs - Priming Grants &amp; Business Expansion Grants</a:t>
            </a:r>
            <a:endParaRPr lang="en-US" b="1" dirty="0"/>
          </a:p>
        </p:txBody>
      </p:sp>
      <p:sp>
        <p:nvSpPr>
          <p:cNvPr id="3" name="Content Placeholder 2"/>
          <p:cNvSpPr>
            <a:spLocks noGrp="1"/>
          </p:cNvSpPr>
          <p:nvPr>
            <p:ph idx="1"/>
          </p:nvPr>
        </p:nvSpPr>
        <p:spPr>
          <a:xfrm>
            <a:off x="971600" y="1357298"/>
            <a:ext cx="7571184" cy="4015918"/>
          </a:xfrm>
        </p:spPr>
        <p:txBody>
          <a:bodyPr>
            <a:normAutofit/>
          </a:bodyPr>
          <a:lstStyle/>
          <a:p>
            <a:pPr>
              <a:buFont typeface="Arial" charset="0"/>
              <a:buAutoNum type="arabicPeriod"/>
            </a:pPr>
            <a:r>
              <a:rPr lang="en-IE" b="1" u="sng" dirty="0" smtClean="0">
                <a:solidFill>
                  <a:schemeClr val="accent2"/>
                </a:solidFill>
              </a:rPr>
              <a:t>Capital Costs.</a:t>
            </a:r>
            <a:r>
              <a:rPr lang="en-IE" b="1" dirty="0" smtClean="0">
                <a:solidFill>
                  <a:schemeClr val="accent2"/>
                </a:solidFill>
              </a:rPr>
              <a:t> </a:t>
            </a:r>
            <a:r>
              <a:rPr lang="en-IE" dirty="0" smtClean="0">
                <a:solidFill>
                  <a:schemeClr val="accent2"/>
                </a:solidFill>
              </a:rPr>
              <a:t>Fit out of workspace, office equipment, machinery (new &amp; second hand), computer costs hardware and software.  Exclude laptops, mobile assets, mobile phones</a:t>
            </a:r>
            <a:br>
              <a:rPr lang="en-IE" dirty="0" smtClean="0">
                <a:solidFill>
                  <a:schemeClr val="accent2"/>
                </a:solidFill>
              </a:rPr>
            </a:br>
            <a:endParaRPr lang="en-IE" sz="1200" dirty="0" smtClean="0">
              <a:solidFill>
                <a:schemeClr val="accent2"/>
              </a:solidFill>
            </a:endParaRPr>
          </a:p>
          <a:p>
            <a:pPr>
              <a:buFont typeface="Arial" charset="0"/>
              <a:buAutoNum type="arabicPeriod"/>
            </a:pPr>
            <a:r>
              <a:rPr lang="en-IE" b="1" u="sng" dirty="0" smtClean="0">
                <a:solidFill>
                  <a:schemeClr val="accent2"/>
                </a:solidFill>
              </a:rPr>
              <a:t>Salary Costs-</a:t>
            </a:r>
            <a:r>
              <a:rPr lang="en-IE" b="1" dirty="0" smtClean="0">
                <a:solidFill>
                  <a:schemeClr val="accent2"/>
                </a:solidFill>
              </a:rPr>
              <a:t> </a:t>
            </a:r>
            <a:r>
              <a:rPr lang="en-IE" dirty="0" smtClean="0">
                <a:solidFill>
                  <a:schemeClr val="accent2"/>
                </a:solidFill>
              </a:rPr>
              <a:t>Two instalments.  Maximum €15,000 for positions paying €40,000.  Minimum wage - grant  €7,500.  Appropriate in between scales. (option to pay in 2 moieties where circumstances necessitate)   </a:t>
            </a:r>
            <a:br>
              <a:rPr lang="en-IE" dirty="0" smtClean="0">
                <a:solidFill>
                  <a:schemeClr val="accent2"/>
                </a:solidFill>
              </a:rPr>
            </a:br>
            <a:endParaRPr lang="en-IE" dirty="0" smtClean="0">
              <a:solidFill>
                <a:schemeClr val="accent2"/>
              </a:solidFill>
            </a:endParaRPr>
          </a:p>
          <a:p>
            <a:pPr>
              <a:buFont typeface="Arial" charset="0"/>
              <a:buAutoNum type="arabicPeriod"/>
            </a:pPr>
            <a:r>
              <a:rPr lang="en-IE" b="1" u="sng" dirty="0" smtClean="0">
                <a:solidFill>
                  <a:schemeClr val="accent2"/>
                </a:solidFill>
              </a:rPr>
              <a:t>Rental/Accommodation Costs</a:t>
            </a:r>
            <a:r>
              <a:rPr lang="en-IE" dirty="0" smtClean="0">
                <a:solidFill>
                  <a:schemeClr val="accent2"/>
                </a:solidFill>
              </a:rPr>
              <a:t> – 1</a:t>
            </a:r>
            <a:r>
              <a:rPr lang="en-IE" baseline="30000" dirty="0" smtClean="0">
                <a:solidFill>
                  <a:schemeClr val="accent2"/>
                </a:solidFill>
              </a:rPr>
              <a:t>st</a:t>
            </a:r>
            <a:r>
              <a:rPr lang="en-IE" dirty="0" smtClean="0">
                <a:solidFill>
                  <a:schemeClr val="accent2"/>
                </a:solidFill>
              </a:rPr>
              <a:t> year. May be paid up-front. If space is already subsidized then differential between market and subsidized rate is only eligible.</a:t>
            </a:r>
            <a:endParaRPr lang="en-GB" dirty="0" smtClean="0">
              <a:solidFill>
                <a:schemeClr val="accent2"/>
              </a:solidFill>
            </a:endParaRPr>
          </a:p>
          <a:p>
            <a:pPr>
              <a:buFontTx/>
              <a:buAutoNum type="arabicPeriod" startAt="4"/>
            </a:pPr>
            <a:r>
              <a:rPr lang="en-IE" b="1" u="sng" dirty="0" smtClean="0">
                <a:solidFill>
                  <a:schemeClr val="accent2"/>
                </a:solidFill>
              </a:rPr>
              <a:t>Utility Costs</a:t>
            </a:r>
            <a:r>
              <a:rPr lang="en-IE" b="1" dirty="0" smtClean="0">
                <a:solidFill>
                  <a:schemeClr val="accent2"/>
                </a:solidFill>
              </a:rPr>
              <a:t> </a:t>
            </a:r>
            <a:r>
              <a:rPr lang="en-IE" dirty="0" smtClean="0">
                <a:solidFill>
                  <a:schemeClr val="accent2"/>
                </a:solidFill>
              </a:rPr>
              <a:t>– Installation/Upgrade of Telephone &amp; Broadband.</a:t>
            </a:r>
            <a:br>
              <a:rPr lang="en-IE" dirty="0" smtClean="0">
                <a:solidFill>
                  <a:schemeClr val="accent2"/>
                </a:solidFill>
              </a:rPr>
            </a:br>
            <a:endParaRPr lang="en-IE" sz="1100" dirty="0" smtClean="0">
              <a:solidFill>
                <a:schemeClr val="accent2"/>
              </a:solidFill>
            </a:endParaRPr>
          </a:p>
          <a:p>
            <a:pPr>
              <a:buNone/>
            </a:pPr>
            <a:r>
              <a:rPr lang="en-IE" b="1" dirty="0" smtClean="0">
                <a:solidFill>
                  <a:schemeClr val="accent2"/>
                </a:solidFill>
              </a:rPr>
              <a:t>5.   </a:t>
            </a:r>
            <a:r>
              <a:rPr lang="en-IE" b="1" u="sng" dirty="0" smtClean="0">
                <a:solidFill>
                  <a:schemeClr val="accent2"/>
                </a:solidFill>
              </a:rPr>
              <a:t>Marketing Costs</a:t>
            </a:r>
            <a:r>
              <a:rPr lang="en-IE" b="1" dirty="0" smtClean="0">
                <a:solidFill>
                  <a:schemeClr val="accent2"/>
                </a:solidFill>
              </a:rPr>
              <a:t> </a:t>
            </a:r>
            <a:r>
              <a:rPr lang="en-IE" dirty="0" smtClean="0">
                <a:solidFill>
                  <a:schemeClr val="accent2"/>
                </a:solidFill>
              </a:rPr>
              <a:t>– Packaging, Brochures, Business Cards, Trade Fairs, Website Design &amp; Development, Other Marketing Initiatives.</a:t>
            </a:r>
            <a:endParaRPr lang="en-US" dirty="0">
              <a:solidFill>
                <a:schemeClr val="accent2"/>
              </a:solidFill>
            </a:endParaRPr>
          </a:p>
        </p:txBody>
      </p:sp>
    </p:spTree>
    <p:extLst>
      <p:ext uri="{BB962C8B-B14F-4D97-AF65-F5344CB8AC3E}">
        <p14:creationId xmlns="" xmlns:p14="http://schemas.microsoft.com/office/powerpoint/2010/main" val="38732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t>Eligible Costs (cont’d)</a:t>
            </a:r>
            <a:endParaRPr lang="en-US" b="1" dirty="0"/>
          </a:p>
        </p:txBody>
      </p:sp>
      <p:sp>
        <p:nvSpPr>
          <p:cNvPr id="3" name="Content Placeholder 2"/>
          <p:cNvSpPr>
            <a:spLocks noGrp="1"/>
          </p:cNvSpPr>
          <p:nvPr>
            <p:ph idx="1"/>
          </p:nvPr>
        </p:nvSpPr>
        <p:spPr/>
        <p:txBody>
          <a:bodyPr>
            <a:noAutofit/>
          </a:bodyPr>
          <a:lstStyle/>
          <a:p>
            <a:pPr>
              <a:buNone/>
            </a:pPr>
            <a:r>
              <a:rPr lang="en-IE" sz="2000" b="1" dirty="0" smtClean="0">
                <a:solidFill>
                  <a:schemeClr val="accent1">
                    <a:lumMod val="75000"/>
                  </a:schemeClr>
                </a:solidFill>
              </a:rPr>
              <a:t>6.   </a:t>
            </a:r>
            <a:r>
              <a:rPr lang="en-IE" sz="2000" b="1" u="sng" dirty="0" smtClean="0">
                <a:solidFill>
                  <a:schemeClr val="accent1">
                    <a:lumMod val="75000"/>
                  </a:schemeClr>
                </a:solidFill>
              </a:rPr>
              <a:t>Consultancy Costs - </a:t>
            </a:r>
            <a:r>
              <a:rPr lang="en-IE" sz="2000" b="1" dirty="0" smtClean="0">
                <a:solidFill>
                  <a:schemeClr val="accent1">
                    <a:lumMod val="75000"/>
                  </a:schemeClr>
                </a:solidFill>
              </a:rPr>
              <a:t> </a:t>
            </a:r>
            <a:r>
              <a:rPr lang="en-IE" sz="2000" dirty="0" smtClean="0">
                <a:solidFill>
                  <a:schemeClr val="accent1">
                    <a:lumMod val="75000"/>
                  </a:schemeClr>
                </a:solidFill>
              </a:rPr>
              <a:t>Design Fees, Patent Costs, Accountant, Legal Fees</a:t>
            </a:r>
            <a:br>
              <a:rPr lang="en-IE" sz="2000" dirty="0" smtClean="0">
                <a:solidFill>
                  <a:schemeClr val="accent1">
                    <a:lumMod val="75000"/>
                  </a:schemeClr>
                </a:solidFill>
              </a:rPr>
            </a:br>
            <a:endParaRPr lang="en-IE" sz="1200" dirty="0" smtClean="0">
              <a:solidFill>
                <a:schemeClr val="accent1">
                  <a:lumMod val="75000"/>
                </a:schemeClr>
              </a:solidFill>
            </a:endParaRPr>
          </a:p>
          <a:p>
            <a:pPr>
              <a:buNone/>
            </a:pPr>
            <a:r>
              <a:rPr lang="en-IE" sz="2000" b="1" dirty="0" smtClean="0">
                <a:solidFill>
                  <a:schemeClr val="accent1">
                    <a:lumMod val="75000"/>
                  </a:schemeClr>
                </a:solidFill>
              </a:rPr>
              <a:t>7.   </a:t>
            </a:r>
            <a:r>
              <a:rPr lang="en-IE" sz="2000" b="1" u="sng" dirty="0" smtClean="0">
                <a:solidFill>
                  <a:schemeClr val="accent1">
                    <a:lumMod val="75000"/>
                  </a:schemeClr>
                </a:solidFill>
              </a:rPr>
              <a:t>Business Specific Training-</a:t>
            </a:r>
            <a:r>
              <a:rPr lang="en-IE" sz="2000" b="1" dirty="0" smtClean="0">
                <a:solidFill>
                  <a:schemeClr val="accent1">
                    <a:lumMod val="75000"/>
                  </a:schemeClr>
                </a:solidFill>
              </a:rPr>
              <a:t> </a:t>
            </a:r>
            <a:r>
              <a:rPr lang="en-IE" sz="2000" dirty="0" smtClean="0">
                <a:solidFill>
                  <a:schemeClr val="accent1">
                    <a:lumMod val="75000"/>
                  </a:schemeClr>
                </a:solidFill>
              </a:rPr>
              <a:t>Specific training integral to the operation/success of the business e.g. </a:t>
            </a:r>
            <a:r>
              <a:rPr lang="en-IE" sz="2000" dirty="0" err="1" smtClean="0">
                <a:solidFill>
                  <a:schemeClr val="accent1">
                    <a:lumMod val="75000"/>
                  </a:schemeClr>
                </a:solidFill>
              </a:rPr>
              <a:t>AutoCad</a:t>
            </a:r>
            <a:r>
              <a:rPr lang="en-IE" sz="2000" dirty="0" smtClean="0">
                <a:solidFill>
                  <a:schemeClr val="accent1">
                    <a:lumMod val="75000"/>
                  </a:schemeClr>
                </a:solidFill>
              </a:rPr>
              <a:t>. (Training may be certified or non-certified)</a:t>
            </a:r>
            <a:endParaRPr lang="en-GB" sz="2000" dirty="0">
              <a:solidFill>
                <a:schemeClr val="accent1">
                  <a:lumMod val="75000"/>
                </a:schemeClr>
              </a:solidFill>
            </a:endParaRPr>
          </a:p>
        </p:txBody>
      </p:sp>
    </p:spTree>
    <p:extLst>
      <p:ext uri="{BB962C8B-B14F-4D97-AF65-F5344CB8AC3E}">
        <p14:creationId xmlns="" xmlns:p14="http://schemas.microsoft.com/office/powerpoint/2010/main" val="192326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2800" b="1" dirty="0" smtClean="0"/>
              <a:t>Feasibility Grants</a:t>
            </a:r>
            <a:endParaRPr lang="en-US" b="1" dirty="0"/>
          </a:p>
        </p:txBody>
      </p:sp>
      <p:sp>
        <p:nvSpPr>
          <p:cNvPr id="3" name="Content Placeholder 2"/>
          <p:cNvSpPr>
            <a:spLocks noGrp="1"/>
          </p:cNvSpPr>
          <p:nvPr>
            <p:ph idx="1"/>
          </p:nvPr>
        </p:nvSpPr>
        <p:spPr>
          <a:xfrm>
            <a:off x="971600" y="1357298"/>
            <a:ext cx="7571184" cy="4015918"/>
          </a:xfrm>
        </p:spPr>
        <p:txBody>
          <a:bodyPr>
            <a:normAutofit lnSpcReduction="10000"/>
          </a:bodyPr>
          <a:lstStyle/>
          <a:p>
            <a:pPr>
              <a:lnSpc>
                <a:spcPct val="80000"/>
              </a:lnSpc>
            </a:pPr>
            <a:r>
              <a:rPr lang="en-IE" sz="2400" dirty="0" smtClean="0">
                <a:solidFill>
                  <a:schemeClr val="tx1"/>
                </a:solidFill>
              </a:rPr>
              <a:t>50% of investment to a max of €40,000 or €20,000 whichever is the lesser.</a:t>
            </a:r>
          </a:p>
          <a:p>
            <a:pPr>
              <a:lnSpc>
                <a:spcPct val="80000"/>
              </a:lnSpc>
            </a:pPr>
            <a:endParaRPr lang="en-IE" sz="2400" dirty="0" smtClean="0">
              <a:solidFill>
                <a:schemeClr val="tx1"/>
              </a:solidFill>
            </a:endParaRPr>
          </a:p>
          <a:p>
            <a:pPr>
              <a:lnSpc>
                <a:spcPct val="80000"/>
              </a:lnSpc>
            </a:pPr>
            <a:r>
              <a:rPr lang="en-IE" sz="2400" dirty="0" smtClean="0">
                <a:solidFill>
                  <a:schemeClr val="tx1"/>
                </a:solidFill>
              </a:rPr>
              <a:t>Eligible Expenditure includes </a:t>
            </a:r>
          </a:p>
          <a:p>
            <a:pPr lvl="3">
              <a:lnSpc>
                <a:spcPct val="80000"/>
              </a:lnSpc>
              <a:buFont typeface="Arial" pitchFamily="34" charset="0"/>
              <a:buChar char="•"/>
            </a:pPr>
            <a:r>
              <a:rPr lang="en-IE" sz="2000" dirty="0" smtClean="0">
                <a:solidFill>
                  <a:schemeClr val="tx1"/>
                </a:solidFill>
              </a:rPr>
              <a:t>Product/ prototype development</a:t>
            </a:r>
          </a:p>
          <a:p>
            <a:pPr lvl="3">
              <a:lnSpc>
                <a:spcPct val="80000"/>
              </a:lnSpc>
              <a:buFont typeface="Arial" pitchFamily="34" charset="0"/>
              <a:buChar char="•"/>
            </a:pPr>
            <a:r>
              <a:rPr lang="en-IE" sz="2000" dirty="0" smtClean="0">
                <a:solidFill>
                  <a:schemeClr val="tx1"/>
                </a:solidFill>
              </a:rPr>
              <a:t>Market Research Consultants fees</a:t>
            </a:r>
          </a:p>
          <a:p>
            <a:pPr lvl="3">
              <a:lnSpc>
                <a:spcPct val="80000"/>
              </a:lnSpc>
              <a:buFont typeface="Arial" pitchFamily="34" charset="0"/>
              <a:buChar char="•"/>
            </a:pPr>
            <a:r>
              <a:rPr lang="en-IE" sz="2000" dirty="0" smtClean="0">
                <a:solidFill>
                  <a:schemeClr val="tx1"/>
                </a:solidFill>
              </a:rPr>
              <a:t>Financial Evaluation</a:t>
            </a:r>
          </a:p>
          <a:p>
            <a:pPr lvl="3">
              <a:lnSpc>
                <a:spcPct val="80000"/>
              </a:lnSpc>
              <a:buFont typeface="Arial" pitchFamily="34" charset="0"/>
              <a:buChar char="•"/>
            </a:pPr>
            <a:r>
              <a:rPr lang="en-IE" sz="2000" dirty="0" smtClean="0">
                <a:solidFill>
                  <a:schemeClr val="tx1"/>
                </a:solidFill>
              </a:rPr>
              <a:t>Own Time €400 </a:t>
            </a:r>
            <a:r>
              <a:rPr lang="en-IE" sz="2000" dirty="0" err="1" smtClean="0">
                <a:solidFill>
                  <a:schemeClr val="tx1"/>
                </a:solidFill>
              </a:rPr>
              <a:t>p.w</a:t>
            </a:r>
            <a:r>
              <a:rPr lang="en-IE" sz="2000" dirty="0" smtClean="0">
                <a:solidFill>
                  <a:schemeClr val="tx1"/>
                </a:solidFill>
              </a:rPr>
              <a:t>. (Capped at 20% of study costs)</a:t>
            </a:r>
          </a:p>
          <a:p>
            <a:pPr lvl="3">
              <a:lnSpc>
                <a:spcPct val="80000"/>
              </a:lnSpc>
              <a:buFont typeface="Arial" pitchFamily="34" charset="0"/>
              <a:buChar char="•"/>
            </a:pPr>
            <a:r>
              <a:rPr lang="en-IE" sz="2000" dirty="0" smtClean="0">
                <a:solidFill>
                  <a:schemeClr val="tx1"/>
                </a:solidFill>
              </a:rPr>
              <a:t>Overseas travel</a:t>
            </a:r>
          </a:p>
          <a:p>
            <a:pPr lvl="3">
              <a:lnSpc>
                <a:spcPct val="80000"/>
              </a:lnSpc>
              <a:buFont typeface="Arial" pitchFamily="34" charset="0"/>
              <a:buChar char="•"/>
            </a:pPr>
            <a:r>
              <a:rPr lang="en-IE" sz="2000" dirty="0" smtClean="0">
                <a:solidFill>
                  <a:schemeClr val="tx1"/>
                </a:solidFill>
              </a:rPr>
              <a:t>Domestic Travel &amp; subsistence </a:t>
            </a:r>
          </a:p>
          <a:p>
            <a:pPr lvl="3">
              <a:lnSpc>
                <a:spcPct val="80000"/>
              </a:lnSpc>
              <a:buFont typeface="Arial" pitchFamily="34" charset="0"/>
              <a:buChar char="•"/>
            </a:pPr>
            <a:r>
              <a:rPr lang="en-IE" sz="2000" dirty="0" smtClean="0">
                <a:solidFill>
                  <a:schemeClr val="tx1"/>
                </a:solidFill>
              </a:rPr>
              <a:t>Telephone/ admin etc. </a:t>
            </a:r>
          </a:p>
          <a:p>
            <a:pPr>
              <a:lnSpc>
                <a:spcPct val="80000"/>
              </a:lnSpc>
            </a:pPr>
            <a:endParaRPr lang="en-IE" sz="2400" dirty="0" smtClean="0"/>
          </a:p>
          <a:p>
            <a:pPr algn="ctr">
              <a:lnSpc>
                <a:spcPct val="80000"/>
              </a:lnSpc>
              <a:buNone/>
            </a:pPr>
            <a:r>
              <a:rPr lang="en-IE" sz="2400" b="1" i="1" dirty="0" smtClean="0">
                <a:solidFill>
                  <a:schemeClr val="accent1">
                    <a:lumMod val="75000"/>
                  </a:schemeClr>
                </a:solidFill>
              </a:rPr>
              <a:t>Paid based on vouched expenditure &amp; Report </a:t>
            </a:r>
          </a:p>
          <a:p>
            <a:endParaRPr lang="en-US" dirty="0"/>
          </a:p>
        </p:txBody>
      </p:sp>
    </p:spTree>
    <p:extLst>
      <p:ext uri="{BB962C8B-B14F-4D97-AF65-F5344CB8AC3E}">
        <p14:creationId xmlns="" xmlns:p14="http://schemas.microsoft.com/office/powerpoint/2010/main" val="38732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SW_PresTemplate_1">
  <a:themeElements>
    <a:clrScheme name="Custom 2">
      <a:dk1>
        <a:srgbClr val="0094BA"/>
      </a:dk1>
      <a:lt1>
        <a:sysClr val="window" lastClr="FFFFFF"/>
      </a:lt1>
      <a:dk2>
        <a:srgbClr val="61BCE0"/>
      </a:dk2>
      <a:lt2>
        <a:srgbClr val="C1C3BC"/>
      </a:lt2>
      <a:accent1>
        <a:srgbClr val="A7CD64"/>
      </a:accent1>
      <a:accent2>
        <a:srgbClr val="007F9C"/>
      </a:accent2>
      <a:accent3>
        <a:srgbClr val="00629B"/>
      </a:accent3>
      <a:accent4>
        <a:srgbClr val="162E74"/>
      </a:accent4>
      <a:accent5>
        <a:srgbClr val="4BACC6"/>
      </a:accent5>
      <a:accent6>
        <a:srgbClr val="90CEE6"/>
      </a:accent6>
      <a:hlink>
        <a:srgbClr val="FFFFFF"/>
      </a:hlink>
      <a:folHlink>
        <a:srgbClr val="007173"/>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2023</TotalTime>
  <Words>1369</Words>
  <Application>Microsoft Office PowerPoint</Application>
  <PresentationFormat>On-screen Show (4:3)</PresentationFormat>
  <Paragraphs>202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1_ESW_PresTemplate_1</vt:lpstr>
      <vt:lpstr>Local Enterprise Office  Tipperary</vt:lpstr>
      <vt:lpstr>Introduction </vt:lpstr>
      <vt:lpstr>Supports </vt:lpstr>
      <vt:lpstr>Primary Responsibility</vt:lpstr>
      <vt:lpstr>Priming Grants </vt:lpstr>
      <vt:lpstr>Business Expansion Grants</vt:lpstr>
      <vt:lpstr>Eligible Costs - Priming Grants &amp; Business Expansion Grants</vt:lpstr>
      <vt:lpstr>Eligible Costs (cont’d)</vt:lpstr>
      <vt:lpstr>Feasibility Grants</vt:lpstr>
      <vt:lpstr>Refundable Aid </vt:lpstr>
      <vt:lpstr>Ineligible Enterprises</vt:lpstr>
      <vt:lpstr>The Project Evaluation Process – 6 Core Principles</vt:lpstr>
      <vt:lpstr>BUDGETS/ Exchequer Allocations -Tipperary </vt:lpstr>
      <vt:lpstr>Entrepreneurial  &amp; Capability Development</vt:lpstr>
      <vt:lpstr>First Stop Shop </vt:lpstr>
      <vt:lpstr>Programmes  </vt:lpstr>
      <vt:lpstr>Mentoring / Temporary Business Advisors</vt:lpstr>
      <vt:lpstr>Train to Gain </vt:lpstr>
      <vt:lpstr>Smart Knowledge </vt:lpstr>
      <vt:lpstr>Grant Schemes Tailored to Business Needs </vt:lpstr>
      <vt:lpstr>Additional Activities </vt:lpstr>
      <vt:lpstr>Online Trading Vouchers </vt:lpstr>
      <vt:lpstr>Online Trading Vouchers </vt:lpstr>
      <vt:lpstr>Where to Find 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eleanor.forrest</cp:lastModifiedBy>
  <cp:revision>179</cp:revision>
  <dcterms:created xsi:type="dcterms:W3CDTF">2011-04-28T10:07:37Z</dcterms:created>
  <dcterms:modified xsi:type="dcterms:W3CDTF">2014-09-09T13:30:10Z</dcterms:modified>
</cp:coreProperties>
</file>